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8" r:id="rId6"/>
    <p:sldId id="269" r:id="rId7"/>
    <p:sldId id="270" r:id="rId8"/>
    <p:sldId id="271" r:id="rId9"/>
    <p:sldId id="272" r:id="rId10"/>
    <p:sldId id="263" r:id="rId11"/>
    <p:sldId id="275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64" r:id="rId20"/>
    <p:sldId id="265" r:id="rId21"/>
    <p:sldId id="266" r:id="rId22"/>
    <p:sldId id="273" r:id="rId23"/>
    <p:sldId id="284" r:id="rId24"/>
    <p:sldId id="285" r:id="rId25"/>
    <p:sldId id="286" r:id="rId26"/>
    <p:sldId id="287" r:id="rId27"/>
    <p:sldId id="288" r:id="rId28"/>
    <p:sldId id="261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0004"/>
    <a:srgbClr val="CA2C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3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6BAE91-212C-F34F-A74B-874A8C7A7F45}" type="datetimeFigureOut">
              <a:rPr lang="en-US" smtClean="0"/>
              <a:t>3/29/15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46EDC-1F5F-A24A-8FE9-6BAE40A63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23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What do you want to do? What words would describe it?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0CE59D-B790-354F-A12B-9F0C02585DDF}" type="slidenum">
              <a:rPr lang="en-US" sz="1200">
                <a:cs typeface="Arial" charset="0"/>
              </a:rPr>
              <a:pPr eaLnBrk="1" hangingPunct="1"/>
              <a:t>7</a:t>
            </a:fld>
            <a:endParaRPr lang="en-US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2514600" cy="444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Q: How is while loop going to change when using sentinal (flag)?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6488113" y="8859838"/>
            <a:ext cx="369887" cy="284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22EEE71-435E-674A-AEC9-13C9C1606336}" type="slidenum">
              <a:rPr lang="en-US" sz="1200">
                <a:cs typeface="Arial" charset="0"/>
              </a:rPr>
              <a:pPr eaLnBrk="1" hangingPunct="1"/>
              <a:t>20</a:t>
            </a:fld>
            <a:endParaRPr lang="en-US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2514600" cy="444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Q: How is while loop going to change when using sentinal (flag)?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6488113" y="8859838"/>
            <a:ext cx="369887" cy="284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10E1B57-9C01-5043-B283-32A674DD2BB5}" type="slidenum">
              <a:rPr lang="en-US" sz="1200">
                <a:cs typeface="Arial" charset="0"/>
              </a:rPr>
              <a:pPr eaLnBrk="1" hangingPunct="1"/>
              <a:t>21</a:t>
            </a:fld>
            <a:endParaRPr lang="en-US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>
            <a:lvl1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5879619" indent="-35447153"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GB" sz="1200"/>
              <a:t>Objects First with Java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>
            <a:lvl1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5879619" indent="-35447153"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GB" sz="1200"/>
              <a:t>© David J. Barnes and Michael Kölling</a:t>
            </a:r>
          </a:p>
        </p:txBody>
      </p:sp>
      <p:sp>
        <p:nvSpPr>
          <p:cNvPr id="53254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5879619" indent="-35447153"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68C39F3C-5559-5B4F-B5FF-62D472D7E2AB}" type="slidenum">
              <a:rPr lang="en-GB" sz="1200"/>
              <a:pPr/>
              <a:t>23</a:t>
            </a:fld>
            <a:endParaRPr lang="en-GB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>
            <a:lvl1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5879619" indent="-35447153"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GB" sz="1200"/>
              <a:t>Objects First with Java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>
            <a:lvl1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5879619" indent="-35447153"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GB" sz="1200"/>
              <a:t>© David J. Barnes and Michael Kölling</a:t>
            </a:r>
          </a:p>
        </p:txBody>
      </p:sp>
      <p:sp>
        <p:nvSpPr>
          <p:cNvPr id="55302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5879619" indent="-35447153"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A7B7AB42-CE83-5541-B765-8AB1353BC4C5}" type="slidenum">
              <a:rPr lang="en-GB" sz="1200"/>
              <a:pPr/>
              <a:t>24</a:t>
            </a:fld>
            <a:endParaRPr lang="en-GB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>
            <a:lvl1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5879619" indent="-35447153"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GB" sz="1200"/>
              <a:t>Objects First with Java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>
            <a:lvl1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5879619" indent="-35447153"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GB" sz="1200"/>
              <a:t>© David J. Barnes and Michael Kölling</a:t>
            </a:r>
          </a:p>
        </p:txBody>
      </p:sp>
      <p:sp>
        <p:nvSpPr>
          <p:cNvPr id="5735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5879619" indent="-35447153"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01E73E7-AF52-E54D-A7AE-9C7A4F1D1715}" type="slidenum">
              <a:rPr lang="en-GB" sz="1200"/>
              <a:pPr/>
              <a:t>25</a:t>
            </a:fld>
            <a:endParaRPr lang="en-GB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>
            <a:lvl1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5879619" indent="-35447153"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GB" sz="1200"/>
              <a:t>Objects First with Java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>
            <a:lvl1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5879619" indent="-35447153"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GB" sz="1200"/>
              <a:t>© David J. Barnes and Michael Kölling</a:t>
            </a:r>
          </a:p>
        </p:txBody>
      </p:sp>
      <p:sp>
        <p:nvSpPr>
          <p:cNvPr id="5939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5879619" indent="-35447153"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33283194-380A-B641-A899-0D4B8CC860B9}" type="slidenum">
              <a:rPr lang="en-GB" sz="1200"/>
              <a:pPr/>
              <a:t>26</a:t>
            </a:fld>
            <a:endParaRPr lang="en-GB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>
            <a:lvl1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5879619" indent="-35447153"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GB" sz="1200"/>
              <a:t>Objects First with Java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>
            <a:lvl1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5879619" indent="-35447153"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GB" sz="1200"/>
              <a:t>© David J. Barnes and Michael Kölling</a:t>
            </a:r>
          </a:p>
        </p:txBody>
      </p:sp>
      <p:sp>
        <p:nvSpPr>
          <p:cNvPr id="61446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5879619" indent="-35447153"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98BA477D-9953-2946-8276-78F487C01C0C}" type="slidenum">
              <a:rPr lang="en-GB" sz="1200"/>
              <a:pPr/>
              <a:t>27</a:t>
            </a:fld>
            <a:endParaRPr lang="en-GB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5ED442E-BAC4-C441-9E02-A4A254FB78E7}" type="slidenum">
              <a:rPr lang="en-US" sz="1200">
                <a:cs typeface="Arial" charset="0"/>
              </a:rPr>
              <a:pPr eaLnBrk="1" hangingPunct="1"/>
              <a:t>28</a:t>
            </a:fld>
            <a:endParaRPr lang="en-US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4B2939D-451A-944D-B36E-09D0768FE358}" type="slidenum">
              <a:rPr lang="en-US" sz="1200">
                <a:cs typeface="Arial" charset="0"/>
              </a:rPr>
              <a:pPr eaLnBrk="1" hangingPunct="1"/>
              <a:t>11</a:t>
            </a:fld>
            <a:endParaRPr lang="en-US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What are the</a:t>
            </a:r>
          </a:p>
        </p:txBody>
      </p:sp>
      <p:sp>
        <p:nvSpPr>
          <p:cNvPr id="35843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200" b="1">
                <a:latin typeface="Times" charset="0"/>
              </a:rPr>
              <a:t>Objects First with Java</a:t>
            </a: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200" b="1">
                <a:latin typeface="Times" charset="0"/>
              </a:rPr>
              <a:t>© David J. Barnes and Michael Kölling</a:t>
            </a:r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4453DF9-40B1-E242-8807-033BFB50C600}" type="slidenum">
              <a:rPr lang="en-GB" sz="1200" b="1">
                <a:latin typeface="Times" charset="0"/>
              </a:rPr>
              <a:pPr eaLnBrk="1" hangingPunct="1"/>
              <a:t>12</a:t>
            </a:fld>
            <a:endParaRPr lang="en-GB" sz="1200" b="1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891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200" b="1">
                <a:latin typeface="Times" charset="0"/>
              </a:rPr>
              <a:t>Objects First with Java</a:t>
            </a:r>
          </a:p>
        </p:txBody>
      </p:sp>
      <p:sp>
        <p:nvSpPr>
          <p:cNvPr id="37892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200" b="1">
                <a:latin typeface="Times" charset="0"/>
              </a:rPr>
              <a:t>© David J. Barnes and Michael Kölling</a:t>
            </a:r>
          </a:p>
        </p:txBody>
      </p:sp>
      <p:sp>
        <p:nvSpPr>
          <p:cNvPr id="37893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501C43A-2C8D-7746-A1E0-E3AAED439C0B}" type="slidenum">
              <a:rPr lang="en-GB" sz="1200" b="1">
                <a:latin typeface="Times" charset="0"/>
              </a:rPr>
              <a:pPr eaLnBrk="1" hangingPunct="1"/>
              <a:t>13</a:t>
            </a:fld>
            <a:endParaRPr lang="en-GB" sz="1200" b="1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E35B1E6-797D-F74D-B859-5F6B632A7877}" type="slidenum">
              <a:rPr lang="en-US" sz="1200">
                <a:cs typeface="Arial" charset="0"/>
              </a:rPr>
              <a:pPr eaLnBrk="1" hangingPunct="1"/>
              <a:t>14</a:t>
            </a:fld>
            <a:endParaRPr lang="en-US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66FEB44-ACF8-074F-B335-40A0998DB697}" type="slidenum">
              <a:rPr lang="en-US" sz="1200">
                <a:cs typeface="Arial" charset="0"/>
              </a:rPr>
              <a:pPr eaLnBrk="1" hangingPunct="1"/>
              <a:t>15</a:t>
            </a:fld>
            <a:endParaRPr lang="en-US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4DD5B1C-1857-EA40-8F31-7B0BB721EAC9}" type="slidenum">
              <a:rPr lang="en-US" sz="1200">
                <a:cs typeface="Arial" charset="0"/>
              </a:rPr>
              <a:pPr eaLnBrk="1" hangingPunct="1"/>
              <a:t>16</a:t>
            </a:fld>
            <a:endParaRPr lang="en-US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5EB4C12-6DF7-B848-829D-510C3814E289}" type="slidenum">
              <a:rPr lang="en-US" sz="1200">
                <a:cs typeface="Arial" charset="0"/>
              </a:rPr>
              <a:pPr eaLnBrk="1" hangingPunct="1"/>
              <a:t>17</a:t>
            </a:fld>
            <a:endParaRPr lang="en-US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Q: How is while loop going to change when using sentinal (flag)?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7121D54-FB40-8A42-BA45-ABAD753FB946}" type="slidenum">
              <a:rPr lang="en-US" sz="1200">
                <a:cs typeface="Arial" charset="0"/>
              </a:rPr>
              <a:pPr eaLnBrk="1" hangingPunct="1"/>
              <a:t>19</a:t>
            </a:fld>
            <a:endParaRPr lang="en-US" sz="120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A52A-683A-E348-B00D-319C34B8C99A}" type="datetimeFigureOut">
              <a:rPr lang="en-US" smtClean="0"/>
              <a:t>3/29/15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E8C4-8BC9-F64F-A8C0-953827FC6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24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A52A-683A-E348-B00D-319C34B8C99A}" type="datetimeFigureOut">
              <a:rPr lang="en-US" smtClean="0"/>
              <a:t>3/29/15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E8C4-8BC9-F64F-A8C0-953827FC6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12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A52A-683A-E348-B00D-319C34B8C99A}" type="datetimeFigureOut">
              <a:rPr lang="en-US" smtClean="0"/>
              <a:t>3/29/15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E8C4-8BC9-F64F-A8C0-953827FC6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2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A52A-683A-E348-B00D-319C34B8C99A}" type="datetimeFigureOut">
              <a:rPr lang="en-US" smtClean="0"/>
              <a:t>3/29/15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E8C4-8BC9-F64F-A8C0-953827FC6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98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A52A-683A-E348-B00D-319C34B8C99A}" type="datetimeFigureOut">
              <a:rPr lang="en-US" smtClean="0"/>
              <a:t>3/29/15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E8C4-8BC9-F64F-A8C0-953827FC6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02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A52A-683A-E348-B00D-319C34B8C99A}" type="datetimeFigureOut">
              <a:rPr lang="en-US" smtClean="0"/>
              <a:t>3/29/15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E8C4-8BC9-F64F-A8C0-953827FC6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2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A52A-683A-E348-B00D-319C34B8C99A}" type="datetimeFigureOut">
              <a:rPr lang="en-US" smtClean="0"/>
              <a:t>3/29/15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E8C4-8BC9-F64F-A8C0-953827FC6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79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A52A-683A-E348-B00D-319C34B8C99A}" type="datetimeFigureOut">
              <a:rPr lang="en-US" smtClean="0"/>
              <a:t>3/29/15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E8C4-8BC9-F64F-A8C0-953827FC6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04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A52A-683A-E348-B00D-319C34B8C99A}" type="datetimeFigureOut">
              <a:rPr lang="en-US" smtClean="0"/>
              <a:t>3/29/15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E8C4-8BC9-F64F-A8C0-953827FC6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577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A52A-683A-E348-B00D-319C34B8C99A}" type="datetimeFigureOut">
              <a:rPr lang="en-US" smtClean="0"/>
              <a:t>3/29/15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E8C4-8BC9-F64F-A8C0-953827FC6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8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A52A-683A-E348-B00D-319C34B8C99A}" type="datetimeFigureOut">
              <a:rPr lang="en-US" smtClean="0"/>
              <a:t>3/29/15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E8C4-8BC9-F64F-A8C0-953827FC6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67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0A52A-683A-E348-B00D-319C34B8C99A}" type="datetimeFigureOut">
              <a:rPr lang="en-US" smtClean="0"/>
              <a:t>3/29/15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3E8C4-8BC9-F64F-A8C0-953827FC6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98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hyperlink" Target="http://docs.oracle.com/javase/tutorial/uiswing/components/panel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alibri"/>
                <a:cs typeface="Calibri"/>
              </a:rPr>
              <a:t>Project 1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27651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471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Getting input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556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58875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Reading Input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17624"/>
            <a:ext cx="8534400" cy="50387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dirty="0">
                <a:latin typeface="Calibri"/>
                <a:cs typeface="Calibri"/>
              </a:rPr>
              <a:t>Keyboard input is represented by </a:t>
            </a:r>
            <a:r>
              <a:rPr lang="en-US" dirty="0" err="1" smtClean="0">
                <a:latin typeface="Courier New" charset="0"/>
                <a:cs typeface="Arial" charset="0"/>
              </a:rPr>
              <a:t>System.in</a:t>
            </a:r>
            <a:endParaRPr lang="en-US" dirty="0" smtClean="0">
              <a:latin typeface="Courier New" charset="0"/>
              <a:cs typeface="Arial" charset="0"/>
            </a:endParaRPr>
          </a:p>
          <a:p>
            <a:pPr lvl="1">
              <a:lnSpc>
                <a:spcPct val="90000"/>
              </a:lnSpc>
              <a:spcBef>
                <a:spcPct val="70000"/>
              </a:spcBef>
            </a:pPr>
            <a:r>
              <a:rPr lang="en-US" dirty="0" smtClean="0">
                <a:latin typeface="Calibri"/>
                <a:cs typeface="Calibri"/>
              </a:rPr>
              <a:t>Files by </a:t>
            </a:r>
            <a:r>
              <a:rPr lang="en-US" dirty="0" smtClean="0">
                <a:latin typeface="Courier New" charset="0"/>
                <a:cs typeface="Arial" charset="0"/>
              </a:rPr>
              <a:t>new File(“filename”)</a:t>
            </a:r>
            <a:endParaRPr lang="en-US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dirty="0" smtClean="0">
                <a:latin typeface="Calibri"/>
                <a:cs typeface="Calibri"/>
              </a:rPr>
              <a:t>The </a:t>
            </a:r>
            <a:r>
              <a:rPr lang="en-US" dirty="0">
                <a:latin typeface="Calibri"/>
                <a:cs typeface="Calibri"/>
              </a:rPr>
              <a:t>following line creates a </a:t>
            </a:r>
            <a:r>
              <a:rPr lang="en-US" dirty="0">
                <a:latin typeface="Courier New"/>
                <a:cs typeface="Courier New"/>
              </a:rPr>
              <a:t>Scanner</a:t>
            </a:r>
            <a:r>
              <a:rPr lang="en-US" dirty="0">
                <a:latin typeface="Calibri"/>
                <a:cs typeface="Calibri"/>
              </a:rPr>
              <a:t> object that reads from the keyboard:</a:t>
            </a:r>
          </a:p>
          <a:p>
            <a:pPr algn="ctr">
              <a:lnSpc>
                <a:spcPct val="90000"/>
              </a:lnSpc>
              <a:spcBef>
                <a:spcPct val="70000"/>
              </a:spcBef>
              <a:buFont typeface="Times" charset="0"/>
              <a:buNone/>
            </a:pPr>
            <a:r>
              <a:rPr lang="en-US" sz="2400" dirty="0">
                <a:latin typeface="Courier New" charset="0"/>
                <a:cs typeface="Arial" charset="0"/>
              </a:rPr>
              <a:t>Scanner scan = new Scanner (</a:t>
            </a:r>
            <a:r>
              <a:rPr lang="en-US" sz="2400" dirty="0" err="1">
                <a:latin typeface="Courier New" charset="0"/>
                <a:cs typeface="Arial" charset="0"/>
              </a:rPr>
              <a:t>System.in</a:t>
            </a:r>
            <a:r>
              <a:rPr lang="en-US" sz="2400" dirty="0">
                <a:latin typeface="Courier New" charset="0"/>
                <a:cs typeface="Arial" charset="0"/>
              </a:rPr>
              <a:t>);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dirty="0">
                <a:latin typeface="Calibri"/>
                <a:cs typeface="Calibri"/>
              </a:rPr>
              <a:t>Once created, the </a:t>
            </a:r>
            <a:r>
              <a:rPr lang="en-US" dirty="0">
                <a:latin typeface="Courier New" charset="0"/>
                <a:cs typeface="Arial" charset="0"/>
              </a:rPr>
              <a:t>Scanner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>
                <a:latin typeface="Calibri"/>
                <a:cs typeface="Calibri"/>
              </a:rPr>
              <a:t>object </a:t>
            </a:r>
            <a:r>
              <a:rPr lang="en-US" dirty="0" smtClean="0">
                <a:latin typeface="Calibri"/>
                <a:cs typeface="Calibri"/>
              </a:rPr>
              <a:t>takes various </a:t>
            </a:r>
            <a:r>
              <a:rPr lang="en-US" dirty="0">
                <a:latin typeface="Calibri"/>
                <a:cs typeface="Calibri"/>
              </a:rPr>
              <a:t>input methods, such as:</a:t>
            </a:r>
          </a:p>
          <a:p>
            <a:pPr algn="ctr">
              <a:lnSpc>
                <a:spcPct val="90000"/>
              </a:lnSpc>
              <a:spcBef>
                <a:spcPct val="70000"/>
              </a:spcBef>
              <a:buFont typeface="Times" charset="0"/>
              <a:buNone/>
            </a:pPr>
            <a:r>
              <a:rPr lang="en-US" sz="2400" dirty="0">
                <a:latin typeface="Courier New" charset="0"/>
                <a:cs typeface="Courier New" charset="0"/>
              </a:rPr>
              <a:t>answer = </a:t>
            </a:r>
            <a:r>
              <a:rPr lang="en-US" sz="2400" dirty="0" err="1">
                <a:latin typeface="Courier New" charset="0"/>
                <a:cs typeface="Courier New" charset="0"/>
              </a:rPr>
              <a:t>scan.nextLine</a:t>
            </a:r>
            <a:r>
              <a:rPr lang="en-US" sz="2400" dirty="0">
                <a:latin typeface="Courier New" charset="0"/>
                <a:cs typeface="Courier New" charset="0"/>
              </a:rPr>
              <a:t>();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dirty="0" err="1" smtClean="0">
                <a:latin typeface="Courier New" charset="0"/>
                <a:cs typeface="Arial" charset="0"/>
              </a:rPr>
              <a:t>nextLine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reads </a:t>
            </a:r>
            <a:r>
              <a:rPr lang="en-US" dirty="0">
                <a:latin typeface="Calibri"/>
                <a:cs typeface="Calibri"/>
              </a:rPr>
              <a:t>all </a:t>
            </a:r>
            <a:r>
              <a:rPr lang="en-US" dirty="0" smtClean="0">
                <a:latin typeface="Calibri"/>
                <a:cs typeface="Calibri"/>
              </a:rPr>
              <a:t>input </a:t>
            </a:r>
            <a:r>
              <a:rPr lang="en-US" dirty="0">
                <a:latin typeface="Calibri"/>
                <a:cs typeface="Calibri"/>
              </a:rPr>
              <a:t>until the end of the </a:t>
            </a:r>
            <a:r>
              <a:rPr lang="en-US" dirty="0" smtClean="0">
                <a:latin typeface="Calibri"/>
                <a:cs typeface="Calibri"/>
              </a:rPr>
              <a:t>line</a:t>
            </a:r>
            <a:endParaRPr lang="en-US" sz="2400" dirty="0">
              <a:latin typeface="Courier New" charset="0"/>
              <a:cs typeface="Courier New" charset="0"/>
            </a:endParaRPr>
          </a:p>
          <a:p>
            <a:pPr>
              <a:lnSpc>
                <a:spcPct val="90000"/>
              </a:lnSpc>
              <a:spcBef>
                <a:spcPct val="70000"/>
              </a:spcBef>
            </a:pPr>
            <a:endParaRPr lang="en-US" sz="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15111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100" b="1">
                <a:latin typeface="Times New Roman" charset="0"/>
                <a:cs typeface="Arial" charset="0"/>
              </a:rPr>
              <a:t>Copyright © 2012 Pearson Education, Inc.</a:t>
            </a:r>
          </a:p>
        </p:txBody>
      </p:sp>
      <p:sp>
        <p:nvSpPr>
          <p:cNvPr id="34818" name="TextBox 5"/>
          <p:cNvSpPr txBox="1">
            <a:spLocks noChangeArrowheads="1"/>
          </p:cNvSpPr>
          <p:nvPr/>
        </p:nvSpPr>
        <p:spPr bwMode="auto">
          <a:xfrm>
            <a:off x="609600" y="457200"/>
            <a:ext cx="7910513" cy="58785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//  Echo.java       Author: Lewis/Loftus</a:t>
            </a:r>
          </a:p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//</a:t>
            </a:r>
          </a:p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//  Demonstrates the use of the nextLine method of the Scanner class</a:t>
            </a:r>
          </a:p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//  to read a string from the user.</a:t>
            </a:r>
          </a:p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endParaRPr lang="en-US" sz="1400" b="1">
              <a:solidFill>
                <a:srgbClr val="008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1400" b="1">
                <a:solidFill>
                  <a:srgbClr val="3366FF"/>
                </a:solidFill>
                <a:latin typeface="Courier New" charset="0"/>
                <a:cs typeface="Courier New" charset="0"/>
              </a:rPr>
              <a:t>import </a:t>
            </a:r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java.util.Scanner;</a:t>
            </a:r>
          </a:p>
          <a:p>
            <a:pPr eaLnBrk="1" hangingPunct="1"/>
            <a:endParaRPr lang="en-US" sz="1400" b="1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1400" b="1">
                <a:solidFill>
                  <a:srgbClr val="3366FF"/>
                </a:solidFill>
                <a:latin typeface="Courier New" charset="0"/>
                <a:cs typeface="Courier New" charset="0"/>
              </a:rPr>
              <a:t>public class </a:t>
            </a:r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Echo</a:t>
            </a:r>
          </a:p>
          <a:p>
            <a:pPr eaLnBrk="1" hangingPunct="1"/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{</a:t>
            </a:r>
          </a:p>
          <a:p>
            <a:pPr eaLnBrk="1" hangingPunct="1"/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   </a:t>
            </a:r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   //  Reads a character string from the user and prints it.</a:t>
            </a:r>
          </a:p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   </a:t>
            </a:r>
            <a:r>
              <a:rPr lang="en-US" sz="1400" b="1">
                <a:solidFill>
                  <a:srgbClr val="3366FF"/>
                </a:solidFill>
                <a:latin typeface="Courier New" charset="0"/>
                <a:cs typeface="Courier New" charset="0"/>
              </a:rPr>
              <a:t>public static void </a:t>
            </a:r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main (String[] args)</a:t>
            </a:r>
          </a:p>
          <a:p>
            <a:pPr eaLnBrk="1" hangingPunct="1"/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      String message;</a:t>
            </a:r>
          </a:p>
          <a:p>
            <a:pPr eaLnBrk="1" hangingPunct="1"/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      Scanner scan = </a:t>
            </a:r>
            <a:r>
              <a:rPr lang="en-US" sz="1400" b="1">
                <a:solidFill>
                  <a:srgbClr val="3366FF"/>
                </a:solidFill>
                <a:latin typeface="Courier New" charset="0"/>
                <a:cs typeface="Courier New" charset="0"/>
              </a:rPr>
              <a:t>new </a:t>
            </a:r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Scanner (System.in);</a:t>
            </a:r>
          </a:p>
          <a:p>
            <a:pPr eaLnBrk="1" hangingPunct="1"/>
            <a:endParaRPr lang="en-US" sz="1400" b="1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      System.out.println ("Enter a line of text:");</a:t>
            </a:r>
          </a:p>
          <a:p>
            <a:pPr eaLnBrk="1" hangingPunct="1"/>
            <a:endParaRPr lang="en-US" sz="1400" b="1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      message = scan.nextLine();</a:t>
            </a:r>
          </a:p>
          <a:p>
            <a:pPr eaLnBrk="1" hangingPunct="1"/>
            <a:endParaRPr lang="en-US" sz="1400" b="1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      System.out.println ("You entered: \"" + message + "\"");</a:t>
            </a:r>
          </a:p>
          <a:p>
            <a:pPr eaLnBrk="1" hangingPunct="1"/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8536640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100" b="1">
                <a:latin typeface="Times New Roman" charset="0"/>
                <a:cs typeface="Arial" charset="0"/>
              </a:rPr>
              <a:t>Copyright © 2012 Pearson Education, Inc.</a:t>
            </a:r>
          </a:p>
        </p:txBody>
      </p:sp>
      <p:sp>
        <p:nvSpPr>
          <p:cNvPr id="36866" name="TextBox 5"/>
          <p:cNvSpPr txBox="1">
            <a:spLocks noChangeArrowheads="1"/>
          </p:cNvSpPr>
          <p:nvPr/>
        </p:nvSpPr>
        <p:spPr bwMode="auto">
          <a:xfrm>
            <a:off x="609600" y="457200"/>
            <a:ext cx="7910513" cy="58785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//  Echo.java       Author: Lewis/Loftus</a:t>
            </a:r>
          </a:p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//</a:t>
            </a:r>
          </a:p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//  Demonstrates the use of the nextLine method of the Scanner class</a:t>
            </a:r>
          </a:p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//  to read a string from the user.</a:t>
            </a:r>
          </a:p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endParaRPr lang="en-US" sz="1400" b="1">
              <a:solidFill>
                <a:srgbClr val="008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1400" b="1">
                <a:solidFill>
                  <a:srgbClr val="3366FF"/>
                </a:solidFill>
                <a:latin typeface="Courier New" charset="0"/>
                <a:cs typeface="Courier New" charset="0"/>
              </a:rPr>
              <a:t>import </a:t>
            </a:r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java.util.Scanner;</a:t>
            </a:r>
          </a:p>
          <a:p>
            <a:pPr eaLnBrk="1" hangingPunct="1"/>
            <a:endParaRPr lang="en-US" sz="1400" b="1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1400" b="1">
                <a:solidFill>
                  <a:srgbClr val="3366FF"/>
                </a:solidFill>
                <a:latin typeface="Courier New" charset="0"/>
                <a:cs typeface="Courier New" charset="0"/>
              </a:rPr>
              <a:t>public class </a:t>
            </a:r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Echo</a:t>
            </a:r>
          </a:p>
          <a:p>
            <a:pPr eaLnBrk="1" hangingPunct="1"/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{</a:t>
            </a:r>
          </a:p>
          <a:p>
            <a:pPr eaLnBrk="1" hangingPunct="1"/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   </a:t>
            </a:r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   //  Reads a character string from the user and prints it.</a:t>
            </a:r>
          </a:p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   </a:t>
            </a:r>
            <a:r>
              <a:rPr lang="en-US" sz="1400" b="1">
                <a:solidFill>
                  <a:srgbClr val="3366FF"/>
                </a:solidFill>
                <a:latin typeface="Courier New" charset="0"/>
                <a:cs typeface="Courier New" charset="0"/>
              </a:rPr>
              <a:t>public static void </a:t>
            </a:r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main (String[] args)</a:t>
            </a:r>
          </a:p>
          <a:p>
            <a:pPr eaLnBrk="1" hangingPunct="1"/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      String message;</a:t>
            </a:r>
          </a:p>
          <a:p>
            <a:pPr eaLnBrk="1" hangingPunct="1"/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      Scanner scan = </a:t>
            </a:r>
            <a:r>
              <a:rPr lang="en-US" sz="1400" b="1">
                <a:solidFill>
                  <a:srgbClr val="3366FF"/>
                </a:solidFill>
                <a:latin typeface="Courier New" charset="0"/>
                <a:cs typeface="Courier New" charset="0"/>
              </a:rPr>
              <a:t>new </a:t>
            </a:r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Scanner (System.in);</a:t>
            </a:r>
          </a:p>
          <a:p>
            <a:pPr eaLnBrk="1" hangingPunct="1"/>
            <a:endParaRPr lang="en-US" sz="1400" b="1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      System.out.println ("Enter a line of text:");</a:t>
            </a:r>
          </a:p>
          <a:p>
            <a:pPr eaLnBrk="1" hangingPunct="1"/>
            <a:endParaRPr lang="en-US" sz="1400" b="1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      message = scan.nextLine();</a:t>
            </a:r>
          </a:p>
          <a:p>
            <a:pPr eaLnBrk="1" hangingPunct="1"/>
            <a:endParaRPr lang="en-US" sz="1400" b="1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      System.out.println ("You entered: \"" + message + "\"");</a:t>
            </a:r>
          </a:p>
          <a:p>
            <a:pPr eaLnBrk="1" hangingPunct="1"/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371600" y="228600"/>
            <a:ext cx="6526213" cy="17240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b="1" u="sng">
                <a:cs typeface="Courier New" charset="0"/>
              </a:rPr>
              <a:t>Sample Run</a:t>
            </a:r>
            <a:endParaRPr lang="en-US" b="1"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2000" b="1">
                <a:latin typeface="Courier New" charset="0"/>
                <a:cs typeface="Courier New" charset="0"/>
              </a:rPr>
              <a:t>Enter a line of text:</a:t>
            </a:r>
          </a:p>
          <a:p>
            <a:pPr eaLnBrk="1" hangingPunct="1"/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You want fries with that?</a:t>
            </a:r>
          </a:p>
          <a:p>
            <a:pPr eaLnBrk="1" hangingPunct="1"/>
            <a:r>
              <a:rPr lang="en-US" sz="2000" b="1">
                <a:latin typeface="Courier New" charset="0"/>
                <a:cs typeface="Courier New" charset="0"/>
              </a:rPr>
              <a:t>You entered: "You want fries with that?"</a:t>
            </a:r>
          </a:p>
        </p:txBody>
      </p:sp>
    </p:spTree>
    <p:extLst>
      <p:ext uri="{BB962C8B-B14F-4D97-AF65-F5344CB8AC3E}">
        <p14:creationId xmlns:p14="http://schemas.microsoft.com/office/powerpoint/2010/main" val="286036130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0625"/>
          </a:xfrm>
        </p:spPr>
        <p:txBody>
          <a:bodyPr/>
          <a:lstStyle/>
          <a:p>
            <a:r>
              <a:rPr lang="en-US" dirty="0">
                <a:latin typeface="Calibri"/>
                <a:cs typeface="Calibri"/>
              </a:rPr>
              <a:t>Input Tokens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533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i="1" dirty="0" smtClean="0">
                <a:latin typeface="Calibri"/>
                <a:cs typeface="Calibri"/>
              </a:rPr>
              <a:t>white space</a:t>
            </a:r>
            <a:r>
              <a:rPr lang="en-US" dirty="0" smtClean="0">
                <a:latin typeface="Calibri"/>
                <a:cs typeface="Calibri"/>
              </a:rPr>
              <a:t> separates </a:t>
            </a:r>
            <a:r>
              <a:rPr lang="en-US" dirty="0">
                <a:latin typeface="Calibri"/>
                <a:cs typeface="Calibri"/>
              </a:rPr>
              <a:t>the elements (called </a:t>
            </a:r>
            <a:r>
              <a:rPr lang="en-US" i="1" dirty="0">
                <a:latin typeface="Calibri"/>
                <a:cs typeface="Calibri"/>
              </a:rPr>
              <a:t>tokens</a:t>
            </a:r>
            <a:r>
              <a:rPr lang="en-US" dirty="0">
                <a:latin typeface="Calibri"/>
                <a:cs typeface="Calibri"/>
              </a:rPr>
              <a:t>) of the </a:t>
            </a:r>
            <a:r>
              <a:rPr lang="en-US" dirty="0" smtClean="0">
                <a:latin typeface="Calibri"/>
                <a:cs typeface="Calibri"/>
              </a:rPr>
              <a:t>input by default</a:t>
            </a:r>
            <a:endParaRPr lang="en-US" dirty="0"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dirty="0">
                <a:latin typeface="Calibri"/>
                <a:cs typeface="Calibri"/>
              </a:rPr>
              <a:t>White space includes space characters, tabs, new line characters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dirty="0">
                <a:latin typeface="Calibri"/>
                <a:cs typeface="Calibri"/>
              </a:rPr>
              <a:t>The </a:t>
            </a:r>
            <a:r>
              <a:rPr lang="en-US" dirty="0">
                <a:latin typeface="Courier New" charset="0"/>
                <a:cs typeface="Arial" charset="0"/>
              </a:rPr>
              <a:t>next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>
                <a:latin typeface="Calibri"/>
                <a:cs typeface="Calibri"/>
              </a:rPr>
              <a:t>method of the </a:t>
            </a:r>
            <a:r>
              <a:rPr lang="en-US" dirty="0">
                <a:latin typeface="Courier New"/>
                <a:cs typeface="Courier New"/>
              </a:rPr>
              <a:t>Scanner</a:t>
            </a:r>
            <a:r>
              <a:rPr lang="en-US" dirty="0">
                <a:latin typeface="Calibri"/>
                <a:cs typeface="Calibri"/>
              </a:rPr>
              <a:t> class reads the next input token and returns it as a string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dirty="0">
                <a:latin typeface="Calibri"/>
                <a:cs typeface="Calibri"/>
              </a:rPr>
              <a:t>Methods such as </a:t>
            </a:r>
            <a:r>
              <a:rPr lang="en-US" dirty="0" err="1">
                <a:latin typeface="Courier New" charset="0"/>
                <a:cs typeface="Arial" charset="0"/>
              </a:rPr>
              <a:t>nextInt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>
                <a:latin typeface="Calibri"/>
                <a:cs typeface="Calibri"/>
              </a:rPr>
              <a:t>and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Courier New" charset="0"/>
                <a:cs typeface="Arial" charset="0"/>
              </a:rPr>
              <a:t>nextDouble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>
                <a:latin typeface="Calibri"/>
                <a:cs typeface="Calibri"/>
              </a:rPr>
              <a:t>read data of particular </a:t>
            </a:r>
            <a:r>
              <a:rPr lang="en-US" dirty="0" smtClean="0">
                <a:latin typeface="Calibri"/>
                <a:cs typeface="Calibri"/>
              </a:rPr>
              <a:t>types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722738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100" b="1">
                <a:latin typeface="Times New Roman" charset="0"/>
                <a:cs typeface="Arial" charset="0"/>
              </a:rPr>
              <a:t>Copyright © 2012 Pearson Education, Inc.</a:t>
            </a:r>
          </a:p>
        </p:txBody>
      </p:sp>
      <p:sp>
        <p:nvSpPr>
          <p:cNvPr id="39938" name="TextBox 5"/>
          <p:cNvSpPr txBox="1">
            <a:spLocks noChangeArrowheads="1"/>
          </p:cNvSpPr>
          <p:nvPr/>
        </p:nvSpPr>
        <p:spPr bwMode="auto">
          <a:xfrm>
            <a:off x="609600" y="698500"/>
            <a:ext cx="7910513" cy="5016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//  GasMileage.java       Author: Lewis/Loftus</a:t>
            </a:r>
          </a:p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//</a:t>
            </a:r>
          </a:p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//  Demonstrates the use of the Scanner class to read numeric data.</a:t>
            </a:r>
          </a:p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endParaRPr lang="en-US" sz="1400" b="1">
              <a:solidFill>
                <a:srgbClr val="3366FF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1400" b="1">
                <a:solidFill>
                  <a:srgbClr val="3366FF"/>
                </a:solidFill>
                <a:latin typeface="Courier New" charset="0"/>
                <a:cs typeface="Courier New" charset="0"/>
              </a:rPr>
              <a:t>import </a:t>
            </a:r>
            <a:r>
              <a:rPr lang="en-US" sz="1400" b="1">
                <a:latin typeface="Courier New" charset="0"/>
                <a:cs typeface="Courier New" charset="0"/>
              </a:rPr>
              <a:t>java.util.Scanner;</a:t>
            </a:r>
          </a:p>
          <a:p>
            <a:pPr eaLnBrk="1" hangingPunct="1"/>
            <a:endParaRPr lang="en-US" sz="1400" b="1">
              <a:solidFill>
                <a:srgbClr val="3366FF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1400" b="1">
                <a:solidFill>
                  <a:srgbClr val="3366FF"/>
                </a:solidFill>
                <a:latin typeface="Courier New" charset="0"/>
                <a:cs typeface="Courier New" charset="0"/>
              </a:rPr>
              <a:t>public class </a:t>
            </a:r>
            <a:r>
              <a:rPr lang="en-US" sz="1400" b="1">
                <a:latin typeface="Courier New" charset="0"/>
                <a:cs typeface="Courier New" charset="0"/>
              </a:rPr>
              <a:t>GasMileage</a:t>
            </a:r>
          </a:p>
          <a:p>
            <a:pPr eaLnBrk="1" hangingPunct="1"/>
            <a:r>
              <a:rPr lang="en-US" sz="1400" b="1">
                <a:latin typeface="Courier New" charset="0"/>
                <a:cs typeface="Courier New" charset="0"/>
              </a:rPr>
              <a:t>{</a:t>
            </a:r>
          </a:p>
          <a:p>
            <a:pPr eaLnBrk="1" hangingPunct="1"/>
            <a:r>
              <a:rPr lang="en-US" sz="1400" b="1">
                <a:latin typeface="Courier New" charset="0"/>
                <a:cs typeface="Courier New" charset="0"/>
              </a:rPr>
              <a:t>   </a:t>
            </a:r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   //  Calculates fuel efficiency based on values entered by the</a:t>
            </a:r>
          </a:p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   //  user.</a:t>
            </a:r>
          </a:p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sz="1400" b="1">
                <a:latin typeface="Courier New" charset="0"/>
                <a:cs typeface="Courier New" charset="0"/>
              </a:rPr>
              <a:t>   </a:t>
            </a:r>
            <a:r>
              <a:rPr lang="en-US" sz="1400" b="1">
                <a:solidFill>
                  <a:srgbClr val="3366FF"/>
                </a:solidFill>
                <a:latin typeface="Courier New" charset="0"/>
                <a:cs typeface="Courier New" charset="0"/>
              </a:rPr>
              <a:t>public static void </a:t>
            </a:r>
            <a:r>
              <a:rPr lang="en-US" sz="1400" b="1">
                <a:latin typeface="Courier New" charset="0"/>
                <a:cs typeface="Courier New" charset="0"/>
              </a:rPr>
              <a:t>main (String[] args)</a:t>
            </a:r>
          </a:p>
          <a:p>
            <a:pPr eaLnBrk="1" hangingPunct="1"/>
            <a:r>
              <a:rPr lang="en-US" sz="1400" b="1">
                <a:latin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sz="1400" b="1">
                <a:latin typeface="Courier New" charset="0"/>
                <a:cs typeface="Courier New" charset="0"/>
              </a:rPr>
              <a:t>      </a:t>
            </a:r>
            <a:r>
              <a:rPr lang="en-US" sz="1400" b="1">
                <a:solidFill>
                  <a:srgbClr val="3366FF"/>
                </a:solidFill>
                <a:latin typeface="Courier New" charset="0"/>
                <a:cs typeface="Courier New" charset="0"/>
              </a:rPr>
              <a:t>int </a:t>
            </a:r>
            <a:r>
              <a:rPr lang="en-US" sz="1400" b="1">
                <a:latin typeface="Courier New" charset="0"/>
                <a:cs typeface="Courier New" charset="0"/>
              </a:rPr>
              <a:t>miles;</a:t>
            </a:r>
          </a:p>
          <a:p>
            <a:pPr eaLnBrk="1" hangingPunct="1"/>
            <a:r>
              <a:rPr lang="en-US" sz="1400" b="1">
                <a:latin typeface="Courier New" charset="0"/>
                <a:cs typeface="Courier New" charset="0"/>
              </a:rPr>
              <a:t>      </a:t>
            </a:r>
            <a:r>
              <a:rPr lang="en-US" sz="1400" b="1">
                <a:solidFill>
                  <a:srgbClr val="3366FF"/>
                </a:solidFill>
                <a:latin typeface="Courier New" charset="0"/>
                <a:cs typeface="Courier New" charset="0"/>
              </a:rPr>
              <a:t>double </a:t>
            </a:r>
            <a:r>
              <a:rPr lang="en-US" sz="1400" b="1">
                <a:latin typeface="Courier New" charset="0"/>
                <a:cs typeface="Courier New" charset="0"/>
              </a:rPr>
              <a:t>gallons, mpg;</a:t>
            </a:r>
          </a:p>
          <a:p>
            <a:pPr eaLnBrk="1" hangingPunct="1"/>
            <a:endParaRPr lang="en-US" sz="1400" b="1"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1400" b="1">
                <a:latin typeface="Courier New" charset="0"/>
                <a:cs typeface="Courier New" charset="0"/>
              </a:rPr>
              <a:t>      Scanner scan = </a:t>
            </a:r>
            <a:r>
              <a:rPr lang="en-US" sz="1400" b="1">
                <a:solidFill>
                  <a:srgbClr val="3366FF"/>
                </a:solidFill>
                <a:latin typeface="Courier New" charset="0"/>
                <a:cs typeface="Courier New" charset="0"/>
              </a:rPr>
              <a:t>new </a:t>
            </a:r>
            <a:r>
              <a:rPr lang="en-US" sz="1400" b="1">
                <a:latin typeface="Courier New" charset="0"/>
                <a:cs typeface="Courier New" charset="0"/>
              </a:rPr>
              <a:t>Scanner (System.in);</a:t>
            </a:r>
          </a:p>
          <a:p>
            <a:pPr eaLnBrk="1" hangingPunct="1"/>
            <a:endParaRPr lang="en-US" sz="1400" b="1"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1400" b="1">
                <a:solidFill>
                  <a:srgbClr val="800000"/>
                </a:solidFill>
                <a:cs typeface="Courier New" charset="0"/>
              </a:rPr>
              <a:t>continue</a:t>
            </a:r>
          </a:p>
        </p:txBody>
      </p:sp>
    </p:spTree>
    <p:extLst>
      <p:ext uri="{BB962C8B-B14F-4D97-AF65-F5344CB8AC3E}">
        <p14:creationId xmlns:p14="http://schemas.microsoft.com/office/powerpoint/2010/main" val="250121253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100" b="1">
                <a:latin typeface="Times New Roman" charset="0"/>
                <a:cs typeface="Arial" charset="0"/>
              </a:rPr>
              <a:t>Copyright © 2012 Pearson Education, Inc.</a:t>
            </a:r>
          </a:p>
        </p:txBody>
      </p:sp>
      <p:sp>
        <p:nvSpPr>
          <p:cNvPr id="98307" name="TextBox 5"/>
          <p:cNvSpPr txBox="1">
            <a:spLocks noChangeArrowheads="1"/>
          </p:cNvSpPr>
          <p:nvPr/>
        </p:nvSpPr>
        <p:spPr bwMode="auto">
          <a:xfrm>
            <a:off x="609600" y="1600200"/>
            <a:ext cx="7910513" cy="3078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  <a:latin typeface="+mn-lt"/>
                <a:ea typeface="Courier New" charset="0"/>
                <a:cs typeface="Courier New" charset="0"/>
              </a:rPr>
              <a:t>continue</a:t>
            </a:r>
          </a:p>
          <a:p>
            <a:pPr>
              <a:defRPr/>
            </a:pP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System.out.print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("Enter the number of miles: ");</a:t>
            </a: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  miles =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scan.nextInt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defRPr/>
            </a:pP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System.out.print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("Enter the gallons of fuel used: ");</a:t>
            </a: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  gallons =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scan.nextDouble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defRPr/>
            </a:pP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  mpg = miles / gallons;</a:t>
            </a:r>
          </a:p>
          <a:p>
            <a:pPr>
              <a:defRPr/>
            </a:pP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("Miles Per Gallon: " + mpg);</a:t>
            </a: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0963" name="TextBox 5"/>
          <p:cNvSpPr txBox="1">
            <a:spLocks noChangeArrowheads="1"/>
          </p:cNvSpPr>
          <p:nvPr/>
        </p:nvSpPr>
        <p:spPr bwMode="auto">
          <a:xfrm>
            <a:off x="609600" y="457200"/>
            <a:ext cx="7910513" cy="708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3366FF"/>
                </a:solidFill>
                <a:latin typeface="Courier New" charset="0"/>
                <a:cs typeface="Courier New" charset="0"/>
              </a:rPr>
              <a:t>int </a:t>
            </a:r>
            <a:r>
              <a:rPr lang="en-US" sz="1400" b="1">
                <a:latin typeface="Courier New" charset="0"/>
                <a:cs typeface="Courier New" charset="0"/>
              </a:rPr>
              <a:t>miles;</a:t>
            </a:r>
          </a:p>
          <a:p>
            <a:pPr eaLnBrk="1" hangingPunct="1"/>
            <a:r>
              <a:rPr lang="en-US" sz="1400" b="1">
                <a:solidFill>
                  <a:srgbClr val="3366FF"/>
                </a:solidFill>
                <a:latin typeface="Courier New" charset="0"/>
                <a:cs typeface="Courier New" charset="0"/>
              </a:rPr>
              <a:t>double </a:t>
            </a:r>
            <a:r>
              <a:rPr lang="en-US" sz="1400" b="1">
                <a:latin typeface="Courier New" charset="0"/>
                <a:cs typeface="Courier New" charset="0"/>
              </a:rPr>
              <a:t>gallons, mpg;</a:t>
            </a:r>
          </a:p>
        </p:txBody>
      </p:sp>
    </p:spTree>
    <p:extLst>
      <p:ext uri="{BB962C8B-B14F-4D97-AF65-F5344CB8AC3E}">
        <p14:creationId xmlns:p14="http://schemas.microsoft.com/office/powerpoint/2010/main" val="55457945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100" b="1">
                <a:latin typeface="Times New Roman" charset="0"/>
                <a:cs typeface="Arial" charset="0"/>
              </a:rPr>
              <a:t>Copyright © 2012 Pearson Education, Inc.</a:t>
            </a:r>
          </a:p>
        </p:txBody>
      </p:sp>
      <p:sp>
        <p:nvSpPr>
          <p:cNvPr id="98307" name="TextBox 5"/>
          <p:cNvSpPr txBox="1">
            <a:spLocks noChangeArrowheads="1"/>
          </p:cNvSpPr>
          <p:nvPr/>
        </p:nvSpPr>
        <p:spPr bwMode="auto">
          <a:xfrm>
            <a:off x="609600" y="1600200"/>
            <a:ext cx="7910513" cy="3078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  <a:latin typeface="+mn-lt"/>
                <a:ea typeface="Courier New" charset="0"/>
                <a:cs typeface="Courier New" charset="0"/>
              </a:rPr>
              <a:t>continue</a:t>
            </a:r>
          </a:p>
          <a:p>
            <a:pPr>
              <a:defRPr/>
            </a:pP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System.out.print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("Enter the number of miles: ");</a:t>
            </a: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  miles =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scan.nextInt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defRPr/>
            </a:pP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System.out.print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("Enter the gallons of fuel used: ");</a:t>
            </a: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  gallons =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scan.nextDouble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defRPr/>
            </a:pP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  mpg = miles / gallons;</a:t>
            </a:r>
          </a:p>
          <a:p>
            <a:pPr>
              <a:defRPr/>
            </a:pP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("Miles Per Gallon: " + mpg);</a:t>
            </a: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828800" y="4267200"/>
            <a:ext cx="5910263" cy="17240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b="1" u="sng">
                <a:cs typeface="Courier New" charset="0"/>
              </a:rPr>
              <a:t>Sample Run</a:t>
            </a:r>
            <a:endParaRPr lang="en-US" b="1"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2000" b="1">
                <a:latin typeface="Courier New" charset="0"/>
                <a:cs typeface="Courier New" charset="0"/>
              </a:rPr>
              <a:t>Enter the number of miles: 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328</a:t>
            </a:r>
          </a:p>
          <a:p>
            <a:pPr eaLnBrk="1" hangingPunct="1"/>
            <a:r>
              <a:rPr lang="en-US" sz="2000" b="1">
                <a:latin typeface="Courier New" charset="0"/>
                <a:cs typeface="Courier New" charset="0"/>
              </a:rPr>
              <a:t>Enter the gallons of fuel used: 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11.2</a:t>
            </a:r>
          </a:p>
          <a:p>
            <a:pPr eaLnBrk="1" hangingPunct="1"/>
            <a:r>
              <a:rPr lang="en-US" sz="2000" b="1">
                <a:latin typeface="Courier New" charset="0"/>
                <a:cs typeface="Courier New" charset="0"/>
              </a:rPr>
              <a:t>Miles Per Gallon: 29.28571428571429</a:t>
            </a:r>
          </a:p>
        </p:txBody>
      </p:sp>
      <p:sp>
        <p:nvSpPr>
          <p:cNvPr id="41988" name="TextBox 5"/>
          <p:cNvSpPr txBox="1">
            <a:spLocks noChangeArrowheads="1"/>
          </p:cNvSpPr>
          <p:nvPr/>
        </p:nvSpPr>
        <p:spPr bwMode="auto">
          <a:xfrm>
            <a:off x="609600" y="457200"/>
            <a:ext cx="7910513" cy="708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3366FF"/>
                </a:solidFill>
                <a:latin typeface="Courier New" charset="0"/>
                <a:cs typeface="Courier New" charset="0"/>
              </a:rPr>
              <a:t>int </a:t>
            </a:r>
            <a:r>
              <a:rPr lang="en-US" sz="1400" b="1">
                <a:latin typeface="Courier New" charset="0"/>
                <a:cs typeface="Courier New" charset="0"/>
              </a:rPr>
              <a:t>miles;</a:t>
            </a:r>
          </a:p>
          <a:p>
            <a:pPr eaLnBrk="1" hangingPunct="1"/>
            <a:r>
              <a:rPr lang="en-US" sz="1400" b="1">
                <a:solidFill>
                  <a:srgbClr val="3366FF"/>
                </a:solidFill>
                <a:latin typeface="Courier New" charset="0"/>
                <a:cs typeface="Courier New" charset="0"/>
              </a:rPr>
              <a:t>double </a:t>
            </a:r>
            <a:r>
              <a:rPr lang="en-US" sz="1400" b="1">
                <a:latin typeface="Courier New" charset="0"/>
                <a:cs typeface="Courier New" charset="0"/>
              </a:rPr>
              <a:t>gallons, mpg;</a:t>
            </a:r>
          </a:p>
        </p:txBody>
      </p:sp>
    </p:spTree>
    <p:extLst>
      <p:ext uri="{BB962C8B-B14F-4D97-AF65-F5344CB8AC3E}">
        <p14:creationId xmlns:p14="http://schemas.microsoft.com/office/powerpoint/2010/main" val="341644149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File I/O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77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47750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Java Loop </a:t>
            </a:r>
            <a:r>
              <a:rPr lang="en-US" dirty="0">
                <a:latin typeface="Arial" charset="0"/>
              </a:rPr>
              <a:t>templates</a:t>
            </a:r>
          </a:p>
        </p:txBody>
      </p:sp>
      <p:sp>
        <p:nvSpPr>
          <p:cNvPr id="31748" name="TextBox 4"/>
          <p:cNvSpPr txBox="1">
            <a:spLocks noChangeArrowheads="1"/>
          </p:cNvSpPr>
          <p:nvPr/>
        </p:nvSpPr>
        <p:spPr bwMode="auto">
          <a:xfrm>
            <a:off x="304800" y="1219200"/>
            <a:ext cx="40640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/>
              <a:t>While Loop Index Template:</a:t>
            </a:r>
            <a:br>
              <a:rPr lang="en-US" sz="1800" b="1"/>
            </a:br>
            <a:endParaRPr lang="en-US" sz="1800" b="1"/>
          </a:p>
          <a:p>
            <a:pPr eaLnBrk="1" hangingPunct="1"/>
            <a:r>
              <a:rPr lang="en-US" sz="1800">
                <a:latin typeface="Courier New" charset="0"/>
                <a:cs typeface="Courier New" charset="0"/>
              </a:rPr>
              <a:t>initialize index</a:t>
            </a:r>
          </a:p>
          <a:p>
            <a:pPr eaLnBrk="1" hangingPunct="1"/>
            <a:r>
              <a:rPr lang="en-US" sz="1800" b="1">
                <a:latin typeface="Courier New" charset="0"/>
                <a:cs typeface="Courier New" charset="0"/>
              </a:rPr>
              <a:t>while</a:t>
            </a:r>
            <a:r>
              <a:rPr lang="en-US" sz="1800">
                <a:latin typeface="Courier New" charset="0"/>
                <a:cs typeface="Courier New" charset="0"/>
              </a:rPr>
              <a:t> (condition){</a:t>
            </a:r>
          </a:p>
          <a:p>
            <a:pPr eaLnBrk="1" hangingPunct="1"/>
            <a:r>
              <a:rPr lang="en-US" sz="1800">
                <a:latin typeface="Courier New" charset="0"/>
                <a:cs typeface="Courier New" charset="0"/>
              </a:rPr>
              <a:t>   statements to be repeated</a:t>
            </a:r>
          </a:p>
          <a:p>
            <a:pPr eaLnBrk="1" hangingPunct="1"/>
            <a:r>
              <a:rPr lang="en-US" sz="1800">
                <a:latin typeface="Courier New" charset="0"/>
                <a:cs typeface="Courier New" charset="0"/>
              </a:rPr>
              <a:t>   update index</a:t>
            </a:r>
          </a:p>
          <a:p>
            <a:pPr eaLnBrk="1" hangingPunct="1"/>
            <a:r>
              <a:rPr lang="en-US" sz="180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31749" name="TextBox 5"/>
          <p:cNvSpPr txBox="1">
            <a:spLocks noChangeArrowheads="1"/>
          </p:cNvSpPr>
          <p:nvPr/>
        </p:nvSpPr>
        <p:spPr bwMode="auto">
          <a:xfrm>
            <a:off x="304800" y="3276600"/>
            <a:ext cx="6694488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/>
              <a:t>For Loop Template:</a:t>
            </a:r>
            <a:br>
              <a:rPr lang="en-US" sz="1800" b="1"/>
            </a:br>
            <a:endParaRPr lang="en-US" sz="1800" b="1"/>
          </a:p>
          <a:p>
            <a:pPr eaLnBrk="1" hangingPunct="1"/>
            <a:r>
              <a:rPr lang="en-US" sz="1800" b="1">
                <a:latin typeface="Courier New" charset="0"/>
                <a:cs typeface="Courier New" charset="0"/>
              </a:rPr>
              <a:t>for</a:t>
            </a:r>
            <a:r>
              <a:rPr lang="en-US" sz="1800">
                <a:latin typeface="Courier New" charset="0"/>
                <a:cs typeface="Courier New" charset="0"/>
              </a:rPr>
              <a:t>(initialize index; condition; update index){</a:t>
            </a:r>
          </a:p>
          <a:p>
            <a:pPr eaLnBrk="1" hangingPunct="1"/>
            <a:r>
              <a:rPr lang="en-US" sz="1800">
                <a:latin typeface="Courier New" charset="0"/>
                <a:cs typeface="Courier New" charset="0"/>
              </a:rPr>
              <a:t>   statements to be repeated</a:t>
            </a:r>
          </a:p>
          <a:p>
            <a:pPr eaLnBrk="1" hangingPunct="1"/>
            <a:r>
              <a:rPr lang="en-US" sz="180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31750" name="TextBox 6"/>
          <p:cNvSpPr txBox="1">
            <a:spLocks noChangeArrowheads="1"/>
          </p:cNvSpPr>
          <p:nvPr/>
        </p:nvSpPr>
        <p:spPr bwMode="auto">
          <a:xfrm>
            <a:off x="304800" y="4876800"/>
            <a:ext cx="614045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/>
              <a:t>For Each Loop Template:</a:t>
            </a:r>
            <a:br>
              <a:rPr lang="en-US" sz="1800" b="1"/>
            </a:br>
            <a:endParaRPr lang="en-US" sz="1800" b="1"/>
          </a:p>
          <a:p>
            <a:pPr eaLnBrk="1" hangingPunct="1"/>
            <a:r>
              <a:rPr lang="en-US" sz="1800" b="1">
                <a:latin typeface="Courier New" charset="0"/>
                <a:cs typeface="Courier New" charset="0"/>
              </a:rPr>
              <a:t>for </a:t>
            </a:r>
            <a:r>
              <a:rPr lang="en-US" sz="1800">
                <a:latin typeface="Courier New" charset="0"/>
                <a:cs typeface="Courier New" charset="0"/>
              </a:rPr>
              <a:t>(ElementType elementName : collection){</a:t>
            </a:r>
          </a:p>
          <a:p>
            <a:pPr eaLnBrk="1" hangingPunct="1"/>
            <a:r>
              <a:rPr lang="en-US" sz="1800">
                <a:latin typeface="Courier New" charset="0"/>
                <a:cs typeface="Courier New" charset="0"/>
              </a:rPr>
              <a:t>   statements to be repeated</a:t>
            </a:r>
          </a:p>
          <a:p>
            <a:pPr eaLnBrk="1" hangingPunct="1"/>
            <a:r>
              <a:rPr lang="en-US" sz="180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31751" name="TextBox 7"/>
          <p:cNvSpPr txBox="1">
            <a:spLocks noChangeArrowheads="1"/>
          </p:cNvSpPr>
          <p:nvPr/>
        </p:nvSpPr>
        <p:spPr bwMode="auto">
          <a:xfrm>
            <a:off x="4589463" y="1295400"/>
            <a:ext cx="4478337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/>
              <a:t>While Loop Sentinel Template:</a:t>
            </a:r>
            <a:br>
              <a:rPr lang="en-US" sz="1800" b="1"/>
            </a:br>
            <a:endParaRPr lang="en-US" sz="1800" b="1"/>
          </a:p>
          <a:p>
            <a:pPr eaLnBrk="1" hangingPunct="1"/>
            <a:r>
              <a:rPr lang="en-US" sz="1800">
                <a:latin typeface="Courier New" charset="0"/>
                <a:cs typeface="Courier New" charset="0"/>
              </a:rPr>
              <a:t>get input value</a:t>
            </a:r>
          </a:p>
          <a:p>
            <a:pPr eaLnBrk="1" hangingPunct="1"/>
            <a:r>
              <a:rPr lang="en-US" sz="1800" b="1">
                <a:latin typeface="Courier New" charset="0"/>
                <a:cs typeface="Courier New" charset="0"/>
              </a:rPr>
              <a:t>while</a:t>
            </a:r>
            <a:r>
              <a:rPr lang="en-US" sz="1800">
                <a:latin typeface="Courier New" charset="0"/>
                <a:cs typeface="Courier New" charset="0"/>
              </a:rPr>
              <a:t> (input != end condition){</a:t>
            </a:r>
          </a:p>
          <a:p>
            <a:pPr eaLnBrk="1" hangingPunct="1"/>
            <a:r>
              <a:rPr lang="en-US" sz="1800">
                <a:latin typeface="Courier New" charset="0"/>
                <a:cs typeface="Courier New" charset="0"/>
              </a:rPr>
              <a:t>   statements to be repeated</a:t>
            </a:r>
          </a:p>
          <a:p>
            <a:pPr eaLnBrk="1" hangingPunct="1"/>
            <a:r>
              <a:rPr lang="en-US" sz="1800">
                <a:latin typeface="Courier New" charset="0"/>
                <a:cs typeface="Courier New" charset="0"/>
              </a:rPr>
              <a:t>   get input value</a:t>
            </a:r>
          </a:p>
          <a:p>
            <a:pPr eaLnBrk="1" hangingPunct="1"/>
            <a:r>
              <a:rPr lang="en-US" sz="1800">
                <a:latin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1692224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/>
                <a:cs typeface="Calibri"/>
              </a:rPr>
              <a:t>Hangman Game Project Overview</a:t>
            </a:r>
          </a:p>
        </p:txBody>
      </p:sp>
      <p:pic>
        <p:nvPicPr>
          <p:cNvPr id="28675" name="Content Placeholder 4" descr="Screen shot 2011-12-07 at 6.32.26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242" r="-40242"/>
          <a:stretch>
            <a:fillRect/>
          </a:stretch>
        </p:blipFill>
        <p:spPr>
          <a:xfrm>
            <a:off x="-1752600" y="1066800"/>
            <a:ext cx="8686800" cy="5334000"/>
          </a:xfrm>
        </p:spPr>
      </p:pic>
      <p:sp>
        <p:nvSpPr>
          <p:cNvPr id="28677" name="TextBox 5"/>
          <p:cNvSpPr txBox="1">
            <a:spLocks noChangeArrowheads="1"/>
          </p:cNvSpPr>
          <p:nvPr/>
        </p:nvSpPr>
        <p:spPr bwMode="auto">
          <a:xfrm>
            <a:off x="6248400" y="2209800"/>
            <a:ext cx="23142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dirty="0" err="1" smtClean="0">
                <a:latin typeface="Calibri"/>
                <a:cs typeface="Calibri"/>
              </a:rPr>
              <a:t>AlphabetPanel</a:t>
            </a:r>
            <a:r>
              <a:rPr lang="en-US" sz="1800" dirty="0" smtClean="0">
                <a:latin typeface="Calibri"/>
                <a:cs typeface="Calibri"/>
              </a:rPr>
              <a:t> (Part B)</a:t>
            </a:r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28678" name="TextBox 6"/>
          <p:cNvSpPr txBox="1">
            <a:spLocks noChangeArrowheads="1"/>
          </p:cNvSpPr>
          <p:nvPr/>
        </p:nvSpPr>
        <p:spPr bwMode="auto">
          <a:xfrm>
            <a:off x="6172200" y="5257800"/>
            <a:ext cx="26576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dirty="0" err="1" smtClean="0">
                <a:latin typeface="Calibri"/>
                <a:cs typeface="Calibri"/>
              </a:rPr>
              <a:t>GuessPhrasePanel</a:t>
            </a:r>
            <a:r>
              <a:rPr lang="en-US" sz="1800" dirty="0" smtClean="0">
                <a:latin typeface="Calibri"/>
                <a:cs typeface="Calibri"/>
              </a:rPr>
              <a:t> (Part C)</a:t>
            </a:r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28679" name="TextBox 7"/>
          <p:cNvSpPr txBox="1">
            <a:spLocks noChangeArrowheads="1"/>
          </p:cNvSpPr>
          <p:nvPr/>
        </p:nvSpPr>
        <p:spPr bwMode="auto">
          <a:xfrm>
            <a:off x="6324600" y="3429000"/>
            <a:ext cx="15980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dirty="0" smtClean="0">
                <a:latin typeface="Calibri"/>
                <a:cs typeface="Calibri"/>
              </a:rPr>
              <a:t>Person (Part A)</a:t>
            </a:r>
            <a:endParaRPr lang="en-US" sz="1800" dirty="0">
              <a:latin typeface="Calibri"/>
              <a:cs typeface="Calibri"/>
            </a:endParaRPr>
          </a:p>
        </p:txBody>
      </p:sp>
      <p:cxnSp>
        <p:nvCxnSpPr>
          <p:cNvPr id="10" name="Straight Arrow Connector 9"/>
          <p:cNvCxnSpPr>
            <a:stCxn id="28677" idx="1"/>
          </p:cNvCxnSpPr>
          <p:nvPr/>
        </p:nvCxnSpPr>
        <p:spPr>
          <a:xfrm flipH="1" flipV="1">
            <a:off x="4800600" y="1524000"/>
            <a:ext cx="1447800" cy="8704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8679" idx="1"/>
          </p:cNvCxnSpPr>
          <p:nvPr/>
        </p:nvCxnSpPr>
        <p:spPr>
          <a:xfrm flipH="1" flipV="1">
            <a:off x="3200400" y="3352800"/>
            <a:ext cx="3124200" cy="2608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8678" idx="1"/>
          </p:cNvCxnSpPr>
          <p:nvPr/>
        </p:nvCxnSpPr>
        <p:spPr>
          <a:xfrm flipH="1" flipV="1">
            <a:off x="4114800" y="5410200"/>
            <a:ext cx="2057400" cy="322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6343650" y="4332843"/>
            <a:ext cx="2657661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dirty="0" smtClean="0">
                <a:latin typeface="Calibri"/>
                <a:cs typeface="Calibri"/>
              </a:rPr>
              <a:t>Hangman Game (Part D)</a:t>
            </a:r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5143500" y="1206500"/>
            <a:ext cx="1200150" cy="5194300"/>
          </a:xfrm>
          <a:prstGeom prst="rightBrace">
            <a:avLst>
              <a:gd name="adj1" fmla="val 55952"/>
              <a:gd name="adj2" fmla="val 64059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3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381000" y="3048000"/>
            <a:ext cx="7942263" cy="286226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User Input Example</a:t>
            </a:r>
            <a:r>
              <a:rPr lang="en-US" b="1" dirty="0">
                <a:ea typeface="ＭＳ Ｐゴシック" charset="-128"/>
                <a:cs typeface="ＭＳ Ｐゴシック" charset="-128"/>
              </a:rPr>
              <a:t>:</a:t>
            </a:r>
            <a:br>
              <a:rPr lang="en-US" b="1" dirty="0">
                <a:ea typeface="ＭＳ Ｐゴシック" charset="-128"/>
                <a:cs typeface="ＭＳ Ｐゴシック" charset="-128"/>
              </a:rPr>
            </a:br>
            <a:endParaRPr lang="en-US" b="1" dirty="0">
              <a:ea typeface="ＭＳ Ｐゴシック" charset="-128"/>
              <a:cs typeface="ＭＳ Ｐゴシック" charset="-128"/>
            </a:endParaRPr>
          </a:p>
          <a:p>
            <a:pPr>
              <a:defRPr/>
            </a:pPr>
            <a:r>
              <a:rPr lang="en-US" dirty="0" err="1">
                <a:latin typeface="Courier"/>
                <a:ea typeface="Courier New" charset="0"/>
                <a:cs typeface="Courier"/>
              </a:rPr>
              <a:t>ArrayList</a:t>
            </a:r>
            <a:r>
              <a:rPr lang="en-US" dirty="0">
                <a:latin typeface="Courier"/>
                <a:ea typeface="Courier New" charset="0"/>
                <a:cs typeface="Courier"/>
              </a:rPr>
              <a:t>&lt;String&gt; guesses = new </a:t>
            </a:r>
            <a:r>
              <a:rPr lang="en-US" dirty="0" err="1">
                <a:latin typeface="Courier"/>
                <a:ea typeface="Courier New" charset="0"/>
                <a:cs typeface="Courier"/>
              </a:rPr>
              <a:t>ArrayList</a:t>
            </a:r>
            <a:r>
              <a:rPr lang="en-US" dirty="0">
                <a:latin typeface="Courier"/>
                <a:ea typeface="Courier New" charset="0"/>
                <a:cs typeface="Courier"/>
              </a:rPr>
              <a:t>&lt;String&gt;();</a:t>
            </a:r>
          </a:p>
          <a:p>
            <a:pPr>
              <a:defRPr/>
            </a:pPr>
            <a:r>
              <a:rPr lang="en-US" dirty="0">
                <a:latin typeface="Courier"/>
                <a:ea typeface="Courier New" charset="0"/>
                <a:cs typeface="Courier"/>
              </a:rPr>
              <a:t>Scanner </a:t>
            </a:r>
            <a:r>
              <a:rPr lang="en-US" dirty="0" err="1">
                <a:latin typeface="Courier"/>
                <a:ea typeface="Courier New" charset="0"/>
                <a:cs typeface="Courier"/>
              </a:rPr>
              <a:t>s</a:t>
            </a:r>
            <a:r>
              <a:rPr lang="en-US" dirty="0">
                <a:latin typeface="Courier"/>
                <a:ea typeface="Courier New" charset="0"/>
                <a:cs typeface="Courier"/>
              </a:rPr>
              <a:t> = new </a:t>
            </a:r>
            <a:r>
              <a:rPr lang="en-US" dirty="0" err="1">
                <a:latin typeface="Courier"/>
                <a:ea typeface="Courier New" charset="0"/>
                <a:cs typeface="Courier"/>
              </a:rPr>
              <a:t>Scanner(System.in</a:t>
            </a:r>
            <a:r>
              <a:rPr lang="en-US" dirty="0">
                <a:latin typeface="Courier"/>
                <a:ea typeface="Courier New" charset="0"/>
                <a:cs typeface="Courier"/>
              </a:rPr>
              <a:t>);</a:t>
            </a:r>
          </a:p>
          <a:p>
            <a:pPr>
              <a:defRPr/>
            </a:pPr>
            <a:endParaRPr lang="en-US" dirty="0">
              <a:latin typeface="Courier"/>
              <a:ea typeface="Courier New" charset="0"/>
              <a:cs typeface="Courier"/>
            </a:endParaRPr>
          </a:p>
          <a:p>
            <a:pPr>
              <a:defRPr/>
            </a:pPr>
            <a:r>
              <a:rPr lang="en-US" dirty="0">
                <a:latin typeface="Courier"/>
                <a:ea typeface="Courier New" charset="0"/>
                <a:cs typeface="Courier"/>
              </a:rPr>
              <a:t>String guess = </a:t>
            </a:r>
            <a:r>
              <a:rPr lang="en-US" dirty="0" err="1">
                <a:latin typeface="Courier"/>
                <a:ea typeface="Courier New" charset="0"/>
                <a:cs typeface="Courier"/>
              </a:rPr>
              <a:t>s.nextLine</a:t>
            </a:r>
            <a:r>
              <a:rPr lang="en-US" dirty="0">
                <a:latin typeface="Courier"/>
                <a:ea typeface="Courier New" charset="0"/>
                <a:cs typeface="Courier"/>
              </a:rPr>
              <a:t>(); // get input value</a:t>
            </a:r>
          </a:p>
          <a:p>
            <a:pPr>
              <a:defRPr/>
            </a:pPr>
            <a:r>
              <a:rPr lang="en-US" dirty="0">
                <a:latin typeface="Courier"/>
                <a:ea typeface="Courier New" charset="0"/>
                <a:cs typeface="Courier"/>
              </a:rPr>
              <a:t>while (!</a:t>
            </a:r>
            <a:r>
              <a:rPr lang="en-US" dirty="0" err="1">
                <a:latin typeface="Courier"/>
                <a:ea typeface="Courier New" charset="0"/>
                <a:cs typeface="Courier"/>
              </a:rPr>
              <a:t>guess.equals(“quit</a:t>
            </a:r>
            <a:r>
              <a:rPr lang="en-US" dirty="0">
                <a:latin typeface="Courier"/>
                <a:ea typeface="Courier New" charset="0"/>
                <a:cs typeface="Courier"/>
              </a:rPr>
              <a:t>”) &amp;&amp; !</a:t>
            </a:r>
            <a:r>
              <a:rPr lang="en-US" dirty="0" err="1">
                <a:latin typeface="Courier"/>
                <a:ea typeface="Courier New" charset="0"/>
                <a:cs typeface="Courier"/>
              </a:rPr>
              <a:t>guess.equals(“exit</a:t>
            </a:r>
            <a:r>
              <a:rPr lang="en-US" dirty="0">
                <a:latin typeface="Courier"/>
                <a:ea typeface="Courier New" charset="0"/>
                <a:cs typeface="Courier"/>
              </a:rPr>
              <a:t>”)){</a:t>
            </a:r>
          </a:p>
          <a:p>
            <a:pPr>
              <a:defRPr/>
            </a:pPr>
            <a:r>
              <a:rPr lang="en-US" dirty="0">
                <a:latin typeface="Courier"/>
                <a:ea typeface="Courier New" charset="0"/>
                <a:cs typeface="Courier"/>
              </a:rPr>
              <a:t>   </a:t>
            </a:r>
            <a:r>
              <a:rPr lang="en-US" dirty="0" err="1">
                <a:latin typeface="Courier"/>
                <a:ea typeface="Courier New" charset="0"/>
                <a:cs typeface="Courier"/>
              </a:rPr>
              <a:t>guesses.add(guess</a:t>
            </a:r>
            <a:r>
              <a:rPr lang="en-US" dirty="0">
                <a:latin typeface="Courier"/>
                <a:ea typeface="Courier New" charset="0"/>
                <a:cs typeface="Courier"/>
              </a:rPr>
              <a:t>);       // add line to array list</a:t>
            </a:r>
          </a:p>
          <a:p>
            <a:pPr>
              <a:defRPr/>
            </a:pPr>
            <a:r>
              <a:rPr lang="en-US" dirty="0">
                <a:latin typeface="Courier"/>
                <a:ea typeface="Courier New" charset="0"/>
                <a:cs typeface="Courier"/>
              </a:rPr>
              <a:t>   guess = </a:t>
            </a:r>
            <a:r>
              <a:rPr lang="en-US" dirty="0" err="1">
                <a:latin typeface="Courier"/>
                <a:ea typeface="Courier New" charset="0"/>
                <a:cs typeface="Courier"/>
              </a:rPr>
              <a:t>s.nextLine</a:t>
            </a:r>
            <a:r>
              <a:rPr lang="en-US" dirty="0">
                <a:latin typeface="Courier"/>
                <a:ea typeface="Courier New" charset="0"/>
                <a:cs typeface="Courier"/>
              </a:rPr>
              <a:t>();     // get input value</a:t>
            </a:r>
          </a:p>
          <a:p>
            <a:pPr>
              <a:defRPr/>
            </a:pPr>
            <a:r>
              <a:rPr lang="en-US" dirty="0">
                <a:latin typeface="Courier"/>
                <a:ea typeface="Courier New" charset="0"/>
                <a:cs typeface="Courier"/>
              </a:rPr>
              <a:t>}</a:t>
            </a:r>
          </a:p>
        </p:txBody>
      </p:sp>
      <p:sp>
        <p:nvSpPr>
          <p:cNvPr id="33796" name="TextBox 4"/>
          <p:cNvSpPr txBox="1">
            <a:spLocks noChangeArrowheads="1"/>
          </p:cNvSpPr>
          <p:nvPr/>
        </p:nvSpPr>
        <p:spPr bwMode="auto">
          <a:xfrm>
            <a:off x="304800" y="533400"/>
            <a:ext cx="5408613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/>
              <a:t>While Loop Sentinel Template (User Input):</a:t>
            </a:r>
            <a:br>
              <a:rPr lang="en-US" sz="2000" b="1"/>
            </a:br>
            <a:endParaRPr lang="en-US" sz="2000" b="1"/>
          </a:p>
          <a:p>
            <a:pPr eaLnBrk="1" hangingPunct="1"/>
            <a:r>
              <a:rPr lang="en-US" sz="1800">
                <a:latin typeface="Courier" charset="0"/>
                <a:cs typeface="Courier New" charset="0"/>
              </a:rPr>
              <a:t>get input value</a:t>
            </a:r>
          </a:p>
          <a:p>
            <a:pPr eaLnBrk="1" hangingPunct="1"/>
            <a:r>
              <a:rPr lang="en-US" sz="1800">
                <a:latin typeface="Courier" charset="0"/>
                <a:cs typeface="Courier New" charset="0"/>
              </a:rPr>
              <a:t>while (input != end condition){</a:t>
            </a:r>
          </a:p>
          <a:p>
            <a:pPr eaLnBrk="1" hangingPunct="1"/>
            <a:r>
              <a:rPr lang="en-US" sz="1800">
                <a:latin typeface="Courier" charset="0"/>
                <a:cs typeface="Courier New" charset="0"/>
              </a:rPr>
              <a:t>   statements to be repeated</a:t>
            </a:r>
          </a:p>
          <a:p>
            <a:pPr eaLnBrk="1" hangingPunct="1"/>
            <a:r>
              <a:rPr lang="en-US" sz="1800">
                <a:latin typeface="Courier" charset="0"/>
                <a:cs typeface="Courier New" charset="0"/>
              </a:rPr>
              <a:t>   get input value</a:t>
            </a:r>
          </a:p>
          <a:p>
            <a:pPr eaLnBrk="1" hangingPunct="1"/>
            <a:r>
              <a:rPr lang="en-US" sz="1800">
                <a:latin typeface="Courier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9682327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381000" y="3048000"/>
            <a:ext cx="7942263" cy="286226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File Reading Example</a:t>
            </a:r>
            <a:r>
              <a:rPr lang="en-US" b="1" dirty="0">
                <a:ea typeface="ＭＳ Ｐゴシック" charset="-128"/>
                <a:cs typeface="ＭＳ Ｐゴシック" charset="-128"/>
              </a:rPr>
              <a:t>:</a:t>
            </a:r>
            <a:br>
              <a:rPr lang="en-US" b="1" dirty="0">
                <a:ea typeface="ＭＳ Ｐゴシック" charset="-128"/>
                <a:cs typeface="ＭＳ Ｐゴシック" charset="-128"/>
              </a:rPr>
            </a:br>
            <a:endParaRPr lang="en-US" b="1" dirty="0">
              <a:ea typeface="ＭＳ Ｐゴシック" charset="-128"/>
              <a:cs typeface="ＭＳ Ｐゴシック" charset="-128"/>
            </a:endParaRPr>
          </a:p>
          <a:p>
            <a:pPr>
              <a:defRPr/>
            </a:pPr>
            <a:r>
              <a:rPr lang="en-US" dirty="0" err="1">
                <a:latin typeface="Courier"/>
                <a:ea typeface="Courier New" charset="0"/>
                <a:cs typeface="Courier"/>
              </a:rPr>
              <a:t>ArrayList</a:t>
            </a:r>
            <a:r>
              <a:rPr lang="en-US" dirty="0">
                <a:latin typeface="Courier"/>
                <a:ea typeface="Courier New" charset="0"/>
                <a:cs typeface="Courier"/>
              </a:rPr>
              <a:t>&lt;String&gt; lines = new </a:t>
            </a:r>
            <a:r>
              <a:rPr lang="en-US" dirty="0" err="1">
                <a:latin typeface="Courier"/>
                <a:ea typeface="Courier New" charset="0"/>
                <a:cs typeface="Courier"/>
              </a:rPr>
              <a:t>ArrayList</a:t>
            </a:r>
            <a:r>
              <a:rPr lang="en-US" dirty="0">
                <a:latin typeface="Courier"/>
                <a:ea typeface="Courier New" charset="0"/>
                <a:cs typeface="Courier"/>
              </a:rPr>
              <a:t>&lt;String&gt;();</a:t>
            </a:r>
          </a:p>
          <a:p>
            <a:pPr>
              <a:defRPr/>
            </a:pPr>
            <a:endParaRPr lang="en-US" dirty="0">
              <a:latin typeface="Courier"/>
              <a:ea typeface="Courier New" charset="0"/>
              <a:cs typeface="Courier"/>
            </a:endParaRPr>
          </a:p>
          <a:p>
            <a:pPr>
              <a:defRPr/>
            </a:pPr>
            <a:r>
              <a:rPr lang="en-US" dirty="0">
                <a:latin typeface="Courier"/>
                <a:ea typeface="Courier New" charset="0"/>
                <a:cs typeface="Courier"/>
              </a:rPr>
              <a:t>Scanner </a:t>
            </a:r>
            <a:r>
              <a:rPr lang="en-US" dirty="0" err="1">
                <a:latin typeface="Courier"/>
                <a:ea typeface="Courier New" charset="0"/>
                <a:cs typeface="Courier"/>
              </a:rPr>
              <a:t>s</a:t>
            </a:r>
            <a:r>
              <a:rPr lang="en-US" dirty="0">
                <a:latin typeface="Courier"/>
                <a:ea typeface="Courier New" charset="0"/>
                <a:cs typeface="Courier"/>
              </a:rPr>
              <a:t> = new </a:t>
            </a:r>
            <a:r>
              <a:rPr lang="en-US" dirty="0" err="1">
                <a:latin typeface="Courier"/>
                <a:ea typeface="Courier New" charset="0"/>
                <a:cs typeface="Courier"/>
              </a:rPr>
              <a:t>Scanner(new</a:t>
            </a:r>
            <a:r>
              <a:rPr lang="en-US" dirty="0">
                <a:latin typeface="Courier"/>
                <a:ea typeface="Courier New" charset="0"/>
                <a:cs typeface="Courier"/>
              </a:rPr>
              <a:t> </a:t>
            </a:r>
            <a:r>
              <a:rPr lang="en-US" dirty="0" err="1">
                <a:latin typeface="Courier"/>
                <a:ea typeface="Courier New" charset="0"/>
                <a:cs typeface="Courier"/>
              </a:rPr>
              <a:t>File(“in.txt</a:t>
            </a:r>
            <a:r>
              <a:rPr lang="en-US" dirty="0">
                <a:latin typeface="Courier"/>
                <a:ea typeface="Courier New" charset="0"/>
                <a:cs typeface="Courier"/>
              </a:rPr>
              <a:t>”));</a:t>
            </a:r>
          </a:p>
          <a:p>
            <a:pPr>
              <a:defRPr/>
            </a:pPr>
            <a:r>
              <a:rPr lang="en-US" dirty="0">
                <a:latin typeface="Courier"/>
                <a:ea typeface="Courier New" charset="0"/>
                <a:cs typeface="Courier"/>
              </a:rPr>
              <a:t>while (</a:t>
            </a:r>
            <a:r>
              <a:rPr lang="en-US" dirty="0" err="1">
                <a:latin typeface="Courier"/>
                <a:ea typeface="Courier New" charset="0"/>
                <a:cs typeface="Courier"/>
              </a:rPr>
              <a:t>s.hasNext</a:t>
            </a:r>
            <a:r>
              <a:rPr lang="en-US" dirty="0">
                <a:latin typeface="Courier"/>
                <a:ea typeface="Courier New" charset="0"/>
                <a:cs typeface="Courier"/>
              </a:rPr>
              <a:t>()){</a:t>
            </a:r>
          </a:p>
          <a:p>
            <a:pPr>
              <a:defRPr/>
            </a:pPr>
            <a:r>
              <a:rPr lang="en-US" dirty="0">
                <a:latin typeface="Courier"/>
                <a:ea typeface="Courier New" charset="0"/>
                <a:cs typeface="Courier"/>
              </a:rPr>
              <a:t>   String line = </a:t>
            </a:r>
            <a:r>
              <a:rPr lang="en-US" dirty="0" err="1">
                <a:latin typeface="Courier"/>
                <a:ea typeface="Courier New" charset="0"/>
                <a:cs typeface="Courier"/>
              </a:rPr>
              <a:t>s.nextLine</a:t>
            </a:r>
            <a:r>
              <a:rPr lang="en-US" dirty="0">
                <a:latin typeface="Courier"/>
                <a:ea typeface="Courier New" charset="0"/>
                <a:cs typeface="Courier"/>
              </a:rPr>
              <a:t>(); // get input</a:t>
            </a:r>
          </a:p>
          <a:p>
            <a:pPr>
              <a:defRPr/>
            </a:pPr>
            <a:r>
              <a:rPr lang="en-US" dirty="0">
                <a:latin typeface="Courier"/>
                <a:ea typeface="Courier New" charset="0"/>
                <a:cs typeface="Courier"/>
              </a:rPr>
              <a:t>   </a:t>
            </a:r>
            <a:r>
              <a:rPr lang="en-US" dirty="0" err="1">
                <a:latin typeface="Courier"/>
                <a:ea typeface="Courier New" charset="0"/>
                <a:cs typeface="Courier"/>
              </a:rPr>
              <a:t>System.out.println(line</a:t>
            </a:r>
            <a:r>
              <a:rPr lang="en-US" dirty="0">
                <a:latin typeface="Courier"/>
                <a:ea typeface="Courier New" charset="0"/>
                <a:cs typeface="Courier"/>
              </a:rPr>
              <a:t>);   // print line</a:t>
            </a:r>
          </a:p>
          <a:p>
            <a:pPr>
              <a:defRPr/>
            </a:pPr>
            <a:r>
              <a:rPr lang="en-US" dirty="0">
                <a:latin typeface="Courier"/>
                <a:ea typeface="Courier New" charset="0"/>
                <a:cs typeface="Courier"/>
              </a:rPr>
              <a:t>   </a:t>
            </a:r>
            <a:r>
              <a:rPr lang="en-US" dirty="0" err="1">
                <a:latin typeface="Courier"/>
                <a:ea typeface="Courier New" charset="0"/>
                <a:cs typeface="Courier"/>
              </a:rPr>
              <a:t>lines.add(line</a:t>
            </a:r>
            <a:r>
              <a:rPr lang="en-US" dirty="0">
                <a:latin typeface="Courier"/>
                <a:ea typeface="Courier New" charset="0"/>
                <a:cs typeface="Courier"/>
              </a:rPr>
              <a:t>);            // add line to array list</a:t>
            </a:r>
          </a:p>
          <a:p>
            <a:pPr>
              <a:defRPr/>
            </a:pPr>
            <a:r>
              <a:rPr lang="en-US" dirty="0">
                <a:latin typeface="Courier"/>
                <a:ea typeface="Courier New" charset="0"/>
                <a:cs typeface="Courier"/>
              </a:rPr>
              <a:t>}</a:t>
            </a:r>
          </a:p>
        </p:txBody>
      </p:sp>
      <p:sp>
        <p:nvSpPr>
          <p:cNvPr id="35844" name="TextBox 4"/>
          <p:cNvSpPr txBox="1">
            <a:spLocks noChangeArrowheads="1"/>
          </p:cNvSpPr>
          <p:nvPr/>
        </p:nvSpPr>
        <p:spPr bwMode="auto">
          <a:xfrm>
            <a:off x="304800" y="533400"/>
            <a:ext cx="5281613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/>
              <a:t>While Loop Sentinel Template (File Input):</a:t>
            </a:r>
            <a:br>
              <a:rPr lang="en-US" sz="2000" b="1"/>
            </a:br>
            <a:endParaRPr lang="en-US" sz="2000" b="1"/>
          </a:p>
          <a:p>
            <a:pPr eaLnBrk="1" hangingPunct="1"/>
            <a:r>
              <a:rPr lang="en-US" sz="1800">
                <a:latin typeface="Courier" charset="0"/>
                <a:cs typeface="Courier New" charset="0"/>
              </a:rPr>
              <a:t>setup file scanner</a:t>
            </a:r>
          </a:p>
          <a:p>
            <a:pPr eaLnBrk="1" hangingPunct="1"/>
            <a:r>
              <a:rPr lang="en-US" sz="1800">
                <a:latin typeface="Courier" charset="0"/>
                <a:cs typeface="Courier New" charset="0"/>
              </a:rPr>
              <a:t>while (there is more input){</a:t>
            </a:r>
          </a:p>
          <a:p>
            <a:pPr eaLnBrk="1" hangingPunct="1"/>
            <a:r>
              <a:rPr lang="en-US" sz="1800">
                <a:latin typeface="Courier" charset="0"/>
                <a:cs typeface="Courier New" charset="0"/>
              </a:rPr>
              <a:t>   get input</a:t>
            </a:r>
          </a:p>
          <a:p>
            <a:pPr eaLnBrk="1" hangingPunct="1"/>
            <a:r>
              <a:rPr lang="en-US" sz="1800">
                <a:latin typeface="Courier" charset="0"/>
                <a:cs typeface="Courier New" charset="0"/>
              </a:rPr>
              <a:t>   statements to be repeated</a:t>
            </a:r>
          </a:p>
          <a:p>
            <a:pPr eaLnBrk="1" hangingPunct="1"/>
            <a:r>
              <a:rPr lang="en-US" sz="1800">
                <a:latin typeface="Courier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6874682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Random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17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The Random Class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dirty="0" smtClean="0">
                <a:latin typeface="Arial" charset="0"/>
                <a:cs typeface="Arial" charset="0"/>
              </a:rPr>
              <a:t>part </a:t>
            </a:r>
            <a:r>
              <a:rPr lang="en-US" dirty="0">
                <a:latin typeface="Arial" charset="0"/>
                <a:cs typeface="Arial" charset="0"/>
              </a:rPr>
              <a:t>of </a:t>
            </a:r>
            <a:r>
              <a:rPr lang="en-US" dirty="0" err="1" smtClean="0">
                <a:latin typeface="Courier New" charset="0"/>
                <a:cs typeface="Arial" charset="0"/>
              </a:rPr>
              <a:t>java.util</a:t>
            </a:r>
            <a:endParaRPr lang="en-US" dirty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dirty="0">
                <a:latin typeface="Arial" charset="0"/>
                <a:cs typeface="Arial" charset="0"/>
              </a:rPr>
              <a:t>P</a:t>
            </a:r>
            <a:r>
              <a:rPr lang="en-US" dirty="0" smtClean="0">
                <a:latin typeface="Arial" charset="0"/>
                <a:cs typeface="Arial" charset="0"/>
              </a:rPr>
              <a:t>rovides </a:t>
            </a:r>
            <a:r>
              <a:rPr lang="en-US" dirty="0">
                <a:latin typeface="Arial" charset="0"/>
                <a:cs typeface="Arial" charset="0"/>
              </a:rPr>
              <a:t>methods that generate pseudorandom numbers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dirty="0">
                <a:latin typeface="Arial" charset="0"/>
                <a:cs typeface="Arial" charset="0"/>
              </a:rPr>
              <a:t>A </a:t>
            </a:r>
            <a:r>
              <a:rPr lang="en-US" dirty="0">
                <a:latin typeface="Courier New" charset="0"/>
                <a:cs typeface="Arial" charset="0"/>
              </a:rPr>
              <a:t>Random</a:t>
            </a:r>
            <a:r>
              <a:rPr lang="en-US" dirty="0">
                <a:latin typeface="Arial" charset="0"/>
                <a:cs typeface="Arial" charset="0"/>
              </a:rPr>
              <a:t> object performs complicated calculations based on a </a:t>
            </a:r>
            <a:r>
              <a:rPr lang="en-US" i="1" dirty="0">
                <a:latin typeface="Arial" charset="0"/>
                <a:cs typeface="Arial" charset="0"/>
              </a:rPr>
              <a:t>seed value</a:t>
            </a:r>
            <a:r>
              <a:rPr lang="en-US" dirty="0">
                <a:latin typeface="Arial" charset="0"/>
                <a:cs typeface="Arial" charset="0"/>
              </a:rPr>
              <a:t> to produce a stream of seemingly random values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dirty="0">
                <a:latin typeface="Arial" charset="0"/>
                <a:cs typeface="Arial" charset="0"/>
              </a:rPr>
              <a:t>See </a:t>
            </a:r>
            <a:r>
              <a:rPr lang="en-US" dirty="0" err="1">
                <a:latin typeface="Courier New" charset="0"/>
                <a:cs typeface="Courier New" charset="0"/>
              </a:rPr>
              <a:t>RandomNumbers.java</a:t>
            </a:r>
            <a:r>
              <a:rPr lang="en-US" dirty="0">
                <a:latin typeface="Courier New" charset="0"/>
                <a:cs typeface="Courier New" charset="0"/>
              </a:rPr>
              <a:t> </a:t>
            </a: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latin typeface="Times New Roman" charset="0"/>
              </a:rPr>
              <a:t>Copyright © 2012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28410499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latin typeface="Times New Roman" charset="0"/>
              </a:rPr>
              <a:t>Copyright © 2012 Pearson Education, Inc.</a:t>
            </a:r>
          </a:p>
        </p:txBody>
      </p:sp>
      <p:sp>
        <p:nvSpPr>
          <p:cNvPr id="55299" name="TextBox 5"/>
          <p:cNvSpPr txBox="1">
            <a:spLocks noChangeArrowheads="1"/>
          </p:cNvSpPr>
          <p:nvPr/>
        </p:nvSpPr>
        <p:spPr bwMode="auto">
          <a:xfrm>
            <a:off x="609600" y="382588"/>
            <a:ext cx="7910513" cy="60944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</a:t>
            </a:r>
            <a:r>
              <a:rPr lang="en-US" sz="14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RandomNumbers.java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  Author: Lewis/Loftus</a:t>
            </a:r>
          </a:p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Demonstrates the creation of pseudo-random numbers using the</a:t>
            </a:r>
          </a:p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Random class.</a:t>
            </a:r>
          </a:p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>
              <a:defRPr/>
            </a:pPr>
            <a:endParaRPr lang="en-US" sz="1400" b="1" dirty="0">
              <a:solidFill>
                <a:srgbClr val="3366FF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java.util.Random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defRPr/>
            </a:pP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RandomNumbers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defRPr/>
            </a:pP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Generates random numbers in various ranges.</a:t>
            </a:r>
          </a:p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>
              <a:defRPr/>
            </a:pP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   public static void </a:t>
            </a: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main (String[] </a:t>
            </a:r>
            <a:r>
              <a:rPr lang="en-US" sz="14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args</a:t>
            </a: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Random generator =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Random();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400" b="1" dirty="0" err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num1;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float </a:t>
            </a: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num2;</a:t>
            </a:r>
          </a:p>
          <a:p>
            <a:pPr>
              <a:defRPr/>
            </a:pPr>
            <a:endParaRPr lang="en-US" sz="1400" b="1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num1 = </a:t>
            </a:r>
            <a:r>
              <a:rPr lang="en-US" sz="14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generator.nextInt</a:t>
            </a: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4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("A random integer: " + num1);</a:t>
            </a:r>
          </a:p>
          <a:p>
            <a:pPr>
              <a:defRPr/>
            </a:pPr>
            <a:endParaRPr lang="en-US" sz="1400" b="1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num1 = generator.nextInt(10);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4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("From 0 to 9: " + num1);</a:t>
            </a:r>
          </a:p>
          <a:p>
            <a:pPr>
              <a:defRPr/>
            </a:pPr>
            <a:endParaRPr lang="en-US" sz="1400" b="1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  <a:ea typeface="Courier New" charset="0"/>
                <a:cs typeface="Courier New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8707134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latin typeface="Times New Roman" charset="0"/>
              </a:rPr>
              <a:t>Copyright © 2012 Pearson Education, Inc.</a:t>
            </a:r>
          </a:p>
        </p:txBody>
      </p:sp>
      <p:sp>
        <p:nvSpPr>
          <p:cNvPr id="57347" name="TextBox 5"/>
          <p:cNvSpPr txBox="1">
            <a:spLocks noChangeArrowheads="1"/>
          </p:cNvSpPr>
          <p:nvPr/>
        </p:nvSpPr>
        <p:spPr bwMode="auto">
          <a:xfrm>
            <a:off x="609600" y="228600"/>
            <a:ext cx="7910513" cy="43703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  <a:ea typeface="Courier New" charset="0"/>
                <a:cs typeface="Courier New" charset="0"/>
              </a:rPr>
              <a:t>continued</a:t>
            </a:r>
          </a:p>
          <a:p>
            <a:pPr>
              <a:defRPr/>
            </a:pPr>
            <a:endParaRPr lang="en-US" sz="1400" b="1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num1 = generator.nextInt(10) + 1;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4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("From 1 to 10: " + num1);</a:t>
            </a:r>
          </a:p>
          <a:p>
            <a:pPr>
              <a:defRPr/>
            </a:pPr>
            <a:endParaRPr lang="en-US" sz="1400" b="1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num1 = generator.nextInt(15) + 20;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4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("From 20 to 34: " + num1);</a:t>
            </a:r>
          </a:p>
          <a:p>
            <a:pPr>
              <a:defRPr/>
            </a:pPr>
            <a:endParaRPr lang="en-US" sz="1400" b="1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num1 = generator.nextInt(20) - 10;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4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("From -10 to 9: " + num1);</a:t>
            </a:r>
          </a:p>
          <a:p>
            <a:pPr>
              <a:defRPr/>
            </a:pPr>
            <a:endParaRPr lang="en-US" sz="1400" b="1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num2 = </a:t>
            </a:r>
            <a:r>
              <a:rPr lang="en-US" sz="14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generator.nextFloat</a:t>
            </a: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4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("A random float (between 0-1): " + num2);</a:t>
            </a:r>
          </a:p>
          <a:p>
            <a:pPr>
              <a:defRPr/>
            </a:pPr>
            <a:endParaRPr lang="en-US" sz="1400" b="1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num2 = </a:t>
            </a:r>
            <a:r>
              <a:rPr lang="en-US" sz="14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generator.nextFloat</a:t>
            </a: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() * 6;  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0.0 to 5.999999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num1 = (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)num2 + 1;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4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("From 1 to 6: " + num1);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925638" y="4181475"/>
            <a:ext cx="5292725" cy="25241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0" tIns="137160" rIns="182880" bIns="13716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u="sng">
                <a:latin typeface="Arial" charset="0"/>
                <a:cs typeface="Courier New" charset="0"/>
              </a:rPr>
              <a:t>Sample Run</a:t>
            </a:r>
            <a:endParaRPr lang="en-US"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1600">
                <a:latin typeface="Courier New" charset="0"/>
                <a:cs typeface="Courier New" charset="0"/>
              </a:rPr>
              <a:t>A random integer: 672981683</a:t>
            </a:r>
          </a:p>
          <a:p>
            <a:pPr eaLnBrk="1" hangingPunct="1"/>
            <a:r>
              <a:rPr lang="en-US" sz="1600">
                <a:latin typeface="Courier New" charset="0"/>
                <a:cs typeface="Courier New" charset="0"/>
              </a:rPr>
              <a:t>From 0 to 9: 0</a:t>
            </a:r>
          </a:p>
          <a:p>
            <a:pPr eaLnBrk="1" hangingPunct="1"/>
            <a:r>
              <a:rPr lang="en-US" sz="1600">
                <a:latin typeface="Courier New" charset="0"/>
                <a:cs typeface="Courier New" charset="0"/>
              </a:rPr>
              <a:t>From 1 to 10: 3</a:t>
            </a:r>
          </a:p>
          <a:p>
            <a:pPr eaLnBrk="1" hangingPunct="1"/>
            <a:r>
              <a:rPr lang="en-US" sz="1600">
                <a:latin typeface="Courier New" charset="0"/>
                <a:cs typeface="Courier New" charset="0"/>
              </a:rPr>
              <a:t>From 20 to 34: 30</a:t>
            </a:r>
          </a:p>
          <a:p>
            <a:pPr eaLnBrk="1" hangingPunct="1"/>
            <a:r>
              <a:rPr lang="en-US" sz="1600">
                <a:latin typeface="Courier New" charset="0"/>
                <a:cs typeface="Courier New" charset="0"/>
              </a:rPr>
              <a:t>From -10 to 9: -4</a:t>
            </a:r>
          </a:p>
          <a:p>
            <a:pPr eaLnBrk="1" hangingPunct="1"/>
            <a:r>
              <a:rPr lang="en-US" sz="1600">
                <a:latin typeface="Courier New" charset="0"/>
                <a:cs typeface="Courier New" charset="0"/>
              </a:rPr>
              <a:t>A random float (between 0-1): 0.18538326</a:t>
            </a:r>
          </a:p>
          <a:p>
            <a:pPr eaLnBrk="1" hangingPunct="1"/>
            <a:r>
              <a:rPr lang="en-US" sz="1600">
                <a:latin typeface="Courier New" charset="0"/>
                <a:cs typeface="Courier New" charset="0"/>
              </a:rPr>
              <a:t>From 1 to 6: 3</a:t>
            </a:r>
          </a:p>
        </p:txBody>
      </p:sp>
    </p:spTree>
    <p:extLst>
      <p:ext uri="{BB962C8B-B14F-4D97-AF65-F5344CB8AC3E}">
        <p14:creationId xmlns:p14="http://schemas.microsoft.com/office/powerpoint/2010/main" val="21946784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Examples – code to outcome</a:t>
            </a:r>
          </a:p>
        </p:txBody>
      </p:sp>
      <p:sp>
        <p:nvSpPr>
          <p:cNvPr id="58371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latin typeface="Times New Roman" charset="0"/>
              </a:rPr>
              <a:t>Copyright © 2012 Pearson Education, Inc.</a:t>
            </a:r>
          </a:p>
        </p:txBody>
      </p:sp>
      <p:sp>
        <p:nvSpPr>
          <p:cNvPr id="58372" name="TextBox 5"/>
          <p:cNvSpPr txBox="1">
            <a:spLocks noChangeArrowheads="1"/>
          </p:cNvSpPr>
          <p:nvPr/>
        </p:nvSpPr>
        <p:spPr bwMode="auto">
          <a:xfrm>
            <a:off x="304800" y="1066800"/>
            <a:ext cx="8610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latin typeface="Arial" charset="0"/>
              </a:rPr>
              <a:t>Given a </a:t>
            </a:r>
            <a:r>
              <a:rPr lang="en-US" sz="2800">
                <a:latin typeface="Courier New" charset="0"/>
                <a:cs typeface="Courier New" charset="0"/>
              </a:rPr>
              <a:t>Random</a:t>
            </a:r>
            <a:r>
              <a:rPr lang="en-US" sz="2800">
                <a:latin typeface="Arial" charset="0"/>
              </a:rPr>
              <a:t> object named </a:t>
            </a:r>
            <a:r>
              <a:rPr lang="en-US" sz="2800">
                <a:latin typeface="Courier New" charset="0"/>
                <a:cs typeface="Courier New" charset="0"/>
              </a:rPr>
              <a:t>gen</a:t>
            </a:r>
            <a:r>
              <a:rPr lang="en-US" sz="2800">
                <a:latin typeface="Arial" charset="0"/>
              </a:rPr>
              <a:t>, what range of values are produced by the following expressions?</a:t>
            </a:r>
          </a:p>
          <a:p>
            <a:pPr eaLnBrk="1" hangingPunct="1"/>
            <a:endParaRPr lang="en-US" sz="2800">
              <a:latin typeface="Arial" charset="0"/>
            </a:endParaRPr>
          </a:p>
        </p:txBody>
      </p:sp>
      <p:sp>
        <p:nvSpPr>
          <p:cNvPr id="60421" name="TextBox 6"/>
          <p:cNvSpPr txBox="1">
            <a:spLocks noChangeArrowheads="1"/>
          </p:cNvSpPr>
          <p:nvPr/>
        </p:nvSpPr>
        <p:spPr bwMode="auto">
          <a:xfrm>
            <a:off x="838200" y="2655888"/>
            <a:ext cx="4064000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>
                <a:latin typeface="Courier New" charset="0"/>
                <a:cs typeface="Courier New" charset="0"/>
              </a:rPr>
              <a:t>gen.nextInt(25)</a:t>
            </a:r>
          </a:p>
          <a:p>
            <a:pPr eaLnBrk="1" hangingPunct="1">
              <a:spcAft>
                <a:spcPts val="1200"/>
              </a:spcAft>
            </a:pPr>
            <a:r>
              <a:rPr lang="en-US">
                <a:latin typeface="Courier New" charset="0"/>
                <a:cs typeface="Courier New" charset="0"/>
              </a:rPr>
              <a:t>gen.nextInt(6) + 1</a:t>
            </a:r>
          </a:p>
          <a:p>
            <a:pPr eaLnBrk="1" hangingPunct="1">
              <a:spcAft>
                <a:spcPts val="1200"/>
              </a:spcAft>
            </a:pPr>
            <a:r>
              <a:rPr lang="en-US">
                <a:latin typeface="Courier New" charset="0"/>
                <a:cs typeface="Courier New" charset="0"/>
              </a:rPr>
              <a:t>gen.nextInt(100) + 10</a:t>
            </a:r>
          </a:p>
          <a:p>
            <a:pPr eaLnBrk="1" hangingPunct="1">
              <a:spcAft>
                <a:spcPts val="1200"/>
              </a:spcAft>
            </a:pPr>
            <a:r>
              <a:rPr lang="en-US">
                <a:latin typeface="Courier New" charset="0"/>
                <a:cs typeface="Courier New" charset="0"/>
              </a:rPr>
              <a:t>gen.nextInt(50) + 100</a:t>
            </a:r>
          </a:p>
          <a:p>
            <a:pPr eaLnBrk="1" hangingPunct="1">
              <a:spcAft>
                <a:spcPts val="1200"/>
              </a:spcAft>
            </a:pPr>
            <a:r>
              <a:rPr lang="en-US">
                <a:latin typeface="Courier New" charset="0"/>
                <a:cs typeface="Courier New" charset="0"/>
              </a:rPr>
              <a:t>gen.nextInt(10) – 5</a:t>
            </a:r>
          </a:p>
          <a:p>
            <a:pPr eaLnBrk="1" hangingPunct="1">
              <a:spcAft>
                <a:spcPts val="1200"/>
              </a:spcAft>
            </a:pPr>
            <a:r>
              <a:rPr lang="en-US">
                <a:latin typeface="Courier New" charset="0"/>
                <a:cs typeface="Courier New" charset="0"/>
              </a:rPr>
              <a:t>gen.nextInt(22) + 12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5588000" y="2209800"/>
            <a:ext cx="20320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u="sng">
                <a:latin typeface="Arial" charset="0"/>
                <a:cs typeface="Courier New" charset="0"/>
              </a:rPr>
              <a:t>Range?</a:t>
            </a:r>
          </a:p>
          <a:p>
            <a:pPr eaLnBrk="1" hangingPunct="1">
              <a:spcAft>
                <a:spcPts val="1200"/>
              </a:spcAft>
            </a:pPr>
            <a:r>
              <a:rPr lang="en-US">
                <a:latin typeface="Courier New" charset="0"/>
                <a:cs typeface="Courier New" charset="0"/>
              </a:rPr>
              <a:t>0 to 24</a:t>
            </a:r>
          </a:p>
          <a:p>
            <a:pPr eaLnBrk="1" hangingPunct="1">
              <a:spcAft>
                <a:spcPts val="1200"/>
              </a:spcAft>
            </a:pPr>
            <a:r>
              <a:rPr lang="en-US">
                <a:latin typeface="Courier New" charset="0"/>
                <a:cs typeface="Courier New" charset="0"/>
              </a:rPr>
              <a:t>1 to 6</a:t>
            </a:r>
          </a:p>
          <a:p>
            <a:pPr eaLnBrk="1" hangingPunct="1">
              <a:spcAft>
                <a:spcPts val="1200"/>
              </a:spcAft>
            </a:pPr>
            <a:r>
              <a:rPr lang="en-US">
                <a:latin typeface="Courier New" charset="0"/>
                <a:cs typeface="Courier New" charset="0"/>
              </a:rPr>
              <a:t>10 to 109</a:t>
            </a:r>
          </a:p>
          <a:p>
            <a:pPr eaLnBrk="1" hangingPunct="1">
              <a:spcAft>
                <a:spcPts val="1200"/>
              </a:spcAft>
            </a:pPr>
            <a:r>
              <a:rPr lang="en-US">
                <a:latin typeface="Courier New" charset="0"/>
                <a:cs typeface="Courier New" charset="0"/>
              </a:rPr>
              <a:t>100 to 149</a:t>
            </a:r>
          </a:p>
          <a:p>
            <a:pPr eaLnBrk="1" hangingPunct="1">
              <a:spcAft>
                <a:spcPts val="1200"/>
              </a:spcAft>
            </a:pPr>
            <a:r>
              <a:rPr lang="en-US">
                <a:latin typeface="Courier New" charset="0"/>
                <a:cs typeface="Courier New" charset="0"/>
              </a:rPr>
              <a:t>-5 to 4</a:t>
            </a:r>
          </a:p>
          <a:p>
            <a:pPr eaLnBrk="1" hangingPunct="1">
              <a:spcAft>
                <a:spcPts val="1200"/>
              </a:spcAft>
            </a:pPr>
            <a:r>
              <a:rPr lang="en-US">
                <a:latin typeface="Courier New" charset="0"/>
                <a:cs typeface="Courier New" charset="0"/>
              </a:rPr>
              <a:t>12 to 33</a:t>
            </a:r>
          </a:p>
        </p:txBody>
      </p:sp>
    </p:spTree>
    <p:extLst>
      <p:ext uri="{BB962C8B-B14F-4D97-AF65-F5344CB8AC3E}">
        <p14:creationId xmlns:p14="http://schemas.microsoft.com/office/powerpoint/2010/main" val="17349965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/>
      <p:bldP spid="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Examples – outcome to code</a:t>
            </a:r>
          </a:p>
        </p:txBody>
      </p:sp>
      <p:sp>
        <p:nvSpPr>
          <p:cNvPr id="60419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>
                <a:latin typeface="Times New Roman" charset="0"/>
              </a:rPr>
              <a:t>Copyright © 2012 Pearson Education, Inc.</a:t>
            </a:r>
          </a:p>
        </p:txBody>
      </p:sp>
      <p:sp>
        <p:nvSpPr>
          <p:cNvPr id="60420" name="TextBox 5"/>
          <p:cNvSpPr txBox="1">
            <a:spLocks noChangeArrowheads="1"/>
          </p:cNvSpPr>
          <p:nvPr/>
        </p:nvSpPr>
        <p:spPr bwMode="auto">
          <a:xfrm>
            <a:off x="304800" y="1066800"/>
            <a:ext cx="8610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latin typeface="Arial" charset="0"/>
              </a:rPr>
              <a:t>Write an expression that produces a random integer in the following ranges:</a:t>
            </a:r>
          </a:p>
          <a:p>
            <a:pPr eaLnBrk="1" hangingPunct="1"/>
            <a:endParaRPr lang="en-US" sz="2800">
              <a:latin typeface="Arial" charset="0"/>
            </a:endParaRPr>
          </a:p>
        </p:txBody>
      </p:sp>
      <p:sp>
        <p:nvSpPr>
          <p:cNvPr id="41990" name="TextBox 6"/>
          <p:cNvSpPr txBox="1">
            <a:spLocks noChangeArrowheads="1"/>
          </p:cNvSpPr>
          <p:nvPr/>
        </p:nvSpPr>
        <p:spPr bwMode="auto">
          <a:xfrm>
            <a:off x="3741738" y="2805113"/>
            <a:ext cx="3878262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>
                <a:latin typeface="Courier New" charset="0"/>
                <a:cs typeface="Courier New" charset="0"/>
              </a:rPr>
              <a:t>gen.nextInt(13)</a:t>
            </a:r>
          </a:p>
          <a:p>
            <a:pPr eaLnBrk="1" hangingPunct="1">
              <a:spcAft>
                <a:spcPts val="1200"/>
              </a:spcAft>
            </a:pPr>
            <a:r>
              <a:rPr lang="en-US">
                <a:latin typeface="Courier New" charset="0"/>
                <a:cs typeface="Courier New" charset="0"/>
              </a:rPr>
              <a:t>gen.nextInt(20) + 1</a:t>
            </a:r>
          </a:p>
          <a:p>
            <a:pPr eaLnBrk="1" hangingPunct="1">
              <a:spcAft>
                <a:spcPts val="1200"/>
              </a:spcAft>
            </a:pPr>
            <a:r>
              <a:rPr lang="en-US">
                <a:latin typeface="Courier New" charset="0"/>
                <a:cs typeface="Courier New" charset="0"/>
              </a:rPr>
              <a:t>gen.nextInt(6) + 15</a:t>
            </a:r>
          </a:p>
          <a:p>
            <a:pPr eaLnBrk="1" hangingPunct="1">
              <a:spcAft>
                <a:spcPts val="1200"/>
              </a:spcAft>
            </a:pPr>
            <a:r>
              <a:rPr lang="en-US">
                <a:latin typeface="Courier New" charset="0"/>
                <a:cs typeface="Courier New" charset="0"/>
              </a:rPr>
              <a:t>gen.nextInt(11) – 10</a:t>
            </a:r>
          </a:p>
        </p:txBody>
      </p:sp>
      <p:sp>
        <p:nvSpPr>
          <p:cNvPr id="63493" name="TextBox 6"/>
          <p:cNvSpPr txBox="1">
            <a:spLocks noChangeArrowheads="1"/>
          </p:cNvSpPr>
          <p:nvPr/>
        </p:nvSpPr>
        <p:spPr bwMode="auto">
          <a:xfrm>
            <a:off x="1614488" y="2362200"/>
            <a:ext cx="1662112" cy="247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u="sng">
                <a:latin typeface="Arial" charset="0"/>
                <a:cs typeface="Courier New" charset="0"/>
              </a:rPr>
              <a:t>Range</a:t>
            </a:r>
          </a:p>
          <a:p>
            <a:pPr eaLnBrk="1" hangingPunct="1">
              <a:spcAft>
                <a:spcPts val="1200"/>
              </a:spcAft>
            </a:pPr>
            <a:r>
              <a:rPr lang="en-US">
                <a:latin typeface="Courier New" charset="0"/>
                <a:cs typeface="Courier New" charset="0"/>
              </a:rPr>
              <a:t>0 to 12</a:t>
            </a:r>
          </a:p>
          <a:p>
            <a:pPr eaLnBrk="1" hangingPunct="1">
              <a:spcAft>
                <a:spcPts val="1200"/>
              </a:spcAft>
            </a:pPr>
            <a:r>
              <a:rPr lang="en-US">
                <a:latin typeface="Courier New" charset="0"/>
                <a:cs typeface="Courier New" charset="0"/>
              </a:rPr>
              <a:t>1 to 20</a:t>
            </a:r>
          </a:p>
          <a:p>
            <a:pPr eaLnBrk="1" hangingPunct="1">
              <a:spcAft>
                <a:spcPts val="1200"/>
              </a:spcAft>
            </a:pPr>
            <a:r>
              <a:rPr lang="en-US">
                <a:latin typeface="Courier New" charset="0"/>
                <a:cs typeface="Courier New" charset="0"/>
              </a:rPr>
              <a:t>15 to 20</a:t>
            </a:r>
          </a:p>
          <a:p>
            <a:pPr eaLnBrk="1" hangingPunct="1">
              <a:spcAft>
                <a:spcPts val="1200"/>
              </a:spcAft>
            </a:pPr>
            <a:r>
              <a:rPr lang="en-US">
                <a:latin typeface="Courier New" charset="0"/>
                <a:cs typeface="Courier New" charset="0"/>
              </a:rPr>
              <a:t>-10 to 0</a:t>
            </a:r>
          </a:p>
        </p:txBody>
      </p:sp>
    </p:spTree>
    <p:extLst>
      <p:ext uri="{BB962C8B-B14F-4D97-AF65-F5344CB8AC3E}">
        <p14:creationId xmlns:p14="http://schemas.microsoft.com/office/powerpoint/2010/main" val="21194226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1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1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19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 build="p"/>
      <p:bldP spid="6349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3625"/>
          </a:xfrm>
        </p:spPr>
        <p:txBody>
          <a:bodyPr>
            <a:normAutofit/>
          </a:bodyPr>
          <a:lstStyle/>
          <a:p>
            <a:r>
              <a:rPr lang="en-US" dirty="0">
                <a:latin typeface="Calibri"/>
                <a:cs typeface="Calibri"/>
              </a:rPr>
              <a:t>Practice Loops &amp; File IO (Scanner)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57300"/>
            <a:ext cx="89154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>
                <a:latin typeface="Calibri"/>
                <a:cs typeface="Calibri"/>
              </a:rPr>
              <a:t>Step 1: </a:t>
            </a:r>
            <a:r>
              <a:rPr lang="en-US" sz="2400" dirty="0">
                <a:latin typeface="Calibri"/>
                <a:cs typeface="Calibri"/>
              </a:rPr>
              <a:t>Create a project named </a:t>
            </a:r>
            <a:r>
              <a:rPr lang="en-US" sz="2400" dirty="0" err="1">
                <a:latin typeface="Calibri"/>
                <a:cs typeface="Calibri"/>
              </a:rPr>
              <a:t>FileScreenPrinter</a:t>
            </a:r>
            <a:r>
              <a:rPr lang="en-US" sz="2400" dirty="0">
                <a:latin typeface="Calibri"/>
                <a:cs typeface="Calibri"/>
              </a:rPr>
              <a:t>, with a class </a:t>
            </a:r>
            <a:r>
              <a:rPr lang="en-US" sz="2400" dirty="0" err="1">
                <a:latin typeface="Calibri"/>
                <a:cs typeface="Calibri"/>
              </a:rPr>
              <a:t>FileScreenPrinter</a:t>
            </a:r>
            <a:endParaRPr lang="en-US" sz="2400" dirty="0">
              <a:latin typeface="Calibri"/>
              <a:cs typeface="Calibri"/>
            </a:endParaRPr>
          </a:p>
          <a:p>
            <a:r>
              <a:rPr lang="en-US" sz="2400" b="1" dirty="0">
                <a:latin typeface="Calibri"/>
                <a:cs typeface="Calibri"/>
              </a:rPr>
              <a:t>Step 2: </a:t>
            </a:r>
            <a:r>
              <a:rPr lang="en-US" sz="2400" dirty="0">
                <a:latin typeface="Calibri"/>
                <a:cs typeface="Calibri"/>
              </a:rPr>
              <a:t>Create a file named </a:t>
            </a:r>
            <a:r>
              <a:rPr lang="en-US" sz="2400" dirty="0" err="1">
                <a:latin typeface="Calibri"/>
                <a:cs typeface="Calibri"/>
              </a:rPr>
              <a:t>phrases.txt</a:t>
            </a:r>
            <a:r>
              <a:rPr lang="en-US" sz="2400" dirty="0">
                <a:latin typeface="Calibri"/>
                <a:cs typeface="Calibri"/>
              </a:rPr>
              <a:t> in the </a:t>
            </a:r>
            <a:r>
              <a:rPr lang="en-US" sz="2400" dirty="0" err="1">
                <a:latin typeface="Calibri"/>
                <a:cs typeface="Calibri"/>
              </a:rPr>
              <a:t>FileScreenPrinter</a:t>
            </a:r>
            <a:r>
              <a:rPr lang="en-US" sz="2400" dirty="0">
                <a:latin typeface="Calibri"/>
                <a:cs typeface="Calibri"/>
              </a:rPr>
              <a:t> project that contains phrases to be guessed in your Hangman game</a:t>
            </a:r>
          </a:p>
          <a:p>
            <a:r>
              <a:rPr lang="en-US" sz="2400" b="1" dirty="0">
                <a:latin typeface="Calibri"/>
                <a:cs typeface="Calibri"/>
              </a:rPr>
              <a:t>Step 3</a:t>
            </a:r>
            <a:r>
              <a:rPr lang="en-US" sz="2400" dirty="0">
                <a:latin typeface="Calibri"/>
                <a:cs typeface="Calibri"/>
              </a:rPr>
              <a:t>: write a main that reads in a file &amp; prints out each </a:t>
            </a:r>
            <a:r>
              <a:rPr lang="en-US" sz="2400" dirty="0" smtClean="0">
                <a:latin typeface="Calibri"/>
                <a:cs typeface="Calibri"/>
              </a:rPr>
              <a:t>line after storing it in an </a:t>
            </a:r>
            <a:r>
              <a:rPr lang="en-US" sz="2400" dirty="0" err="1" smtClean="0">
                <a:latin typeface="Calibri"/>
                <a:cs typeface="Calibri"/>
              </a:rPr>
              <a:t>ArrayList</a:t>
            </a:r>
            <a:endParaRPr lang="en-US" sz="2400" dirty="0" smtClean="0">
              <a:latin typeface="Calibri"/>
              <a:cs typeface="Calibri"/>
            </a:endParaRPr>
          </a:p>
          <a:p>
            <a:r>
              <a:rPr lang="en-US" sz="2400" b="1" dirty="0">
                <a:cs typeface="Calibri"/>
              </a:rPr>
              <a:t>Step 4</a:t>
            </a:r>
            <a:r>
              <a:rPr lang="en-US" sz="2400" dirty="0">
                <a:cs typeface="Calibri"/>
              </a:rPr>
              <a:t>: </a:t>
            </a:r>
            <a:r>
              <a:rPr lang="en-US" sz="2400" dirty="0" smtClean="0">
                <a:cs typeface="Calibri"/>
              </a:rPr>
              <a:t>print a random line</a:t>
            </a:r>
            <a:endParaRPr lang="en-US" sz="2400" dirty="0">
              <a:latin typeface="Calibri"/>
              <a:cs typeface="Calibri"/>
            </a:endParaRPr>
          </a:p>
          <a:p>
            <a:r>
              <a:rPr lang="en-US" sz="2400" b="1" dirty="0">
                <a:latin typeface="Calibri"/>
                <a:cs typeface="Calibri"/>
              </a:rPr>
              <a:t>Step </a:t>
            </a:r>
            <a:r>
              <a:rPr lang="en-US" sz="2400" b="1" dirty="0" smtClean="0">
                <a:latin typeface="Calibri"/>
                <a:cs typeface="Calibri"/>
              </a:rPr>
              <a:t>5</a:t>
            </a:r>
            <a:r>
              <a:rPr lang="en-US" sz="2400" dirty="0" smtClean="0">
                <a:latin typeface="Calibri"/>
                <a:cs typeface="Calibri"/>
              </a:rPr>
              <a:t>: </a:t>
            </a:r>
            <a:r>
              <a:rPr lang="en-US" sz="2400" dirty="0">
                <a:latin typeface="Calibri"/>
                <a:cs typeface="Calibri"/>
              </a:rPr>
              <a:t>convert into a class (OO format) for </a:t>
            </a:r>
            <a:r>
              <a:rPr lang="en-US" sz="2400" dirty="0" err="1" smtClean="0">
                <a:latin typeface="Calibri"/>
                <a:cs typeface="Calibri"/>
              </a:rPr>
              <a:t>RandomString</a:t>
            </a:r>
            <a:r>
              <a:rPr lang="en-US" sz="2400" dirty="0" smtClean="0">
                <a:latin typeface="Calibri"/>
                <a:cs typeface="Calibri"/>
              </a:rPr>
              <a:t> (Part C):</a:t>
            </a:r>
            <a:endParaRPr lang="en-US" sz="2400" dirty="0">
              <a:latin typeface="Calibri"/>
              <a:cs typeface="Calibri"/>
            </a:endParaRP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Something to store all the lines in a text file</a:t>
            </a: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A constructor that accepts a name of a file</a:t>
            </a: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A read method that reads in the file</a:t>
            </a: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A print method that prints the file contents line by line</a:t>
            </a: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Write a main method to </a:t>
            </a:r>
            <a:r>
              <a:rPr lang="en-US" dirty="0" smtClean="0">
                <a:latin typeface="Calibri"/>
                <a:ea typeface="Arial" charset="0"/>
                <a:cs typeface="Calibri"/>
              </a:rPr>
              <a:t>test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00025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latin typeface="Times New Roman" charset="0"/>
              </a:rPr>
              <a:t> </a:t>
            </a:r>
          </a:p>
        </p:txBody>
      </p:sp>
      <p:pic>
        <p:nvPicPr>
          <p:cNvPr id="29699" name="Picture 6" descr="HangmanGameUMLOnly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063"/>
            <a:ext cx="9144000" cy="651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759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Part A: </a:t>
            </a:r>
            <a:r>
              <a:rPr lang="en-US" dirty="0">
                <a:latin typeface="Calibri"/>
                <a:cs typeface="Calibri"/>
              </a:rPr>
              <a:t>Person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>
                <a:latin typeface="Calibri"/>
                <a:cs typeface="Calibri"/>
              </a:rPr>
              <a:t>getNumLeft</a:t>
            </a:r>
            <a:r>
              <a:rPr lang="en-US" dirty="0">
                <a:latin typeface="Calibri"/>
                <a:cs typeface="Calibri"/>
              </a:rPr>
              <a:t>()</a:t>
            </a: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Returns the </a:t>
            </a:r>
            <a:r>
              <a:rPr lang="en-US" dirty="0" err="1">
                <a:latin typeface="Calibri"/>
                <a:ea typeface="Arial" charset="0"/>
                <a:cs typeface="Calibri"/>
              </a:rPr>
              <a:t>numLeft</a:t>
            </a:r>
            <a:r>
              <a:rPr lang="en-US" dirty="0">
                <a:latin typeface="Calibri"/>
                <a:ea typeface="Arial" charset="0"/>
                <a:cs typeface="Calibri"/>
              </a:rPr>
              <a:t> field</a:t>
            </a:r>
          </a:p>
          <a:p>
            <a:pPr lvl="1"/>
            <a:r>
              <a:rPr lang="en-US" dirty="0" err="1">
                <a:latin typeface="Calibri"/>
                <a:ea typeface="Arial" charset="0"/>
                <a:cs typeface="Calibri"/>
              </a:rPr>
              <a:t>numLeft</a:t>
            </a:r>
            <a:r>
              <a:rPr lang="en-US" dirty="0">
                <a:latin typeface="Calibri"/>
                <a:ea typeface="Arial" charset="0"/>
                <a:cs typeface="Calibri"/>
              </a:rPr>
              <a:t> keeps track of how many more body parts the user has to lose</a:t>
            </a:r>
          </a:p>
          <a:p>
            <a:r>
              <a:rPr lang="en-US" dirty="0" err="1">
                <a:latin typeface="Calibri"/>
                <a:cs typeface="Calibri"/>
              </a:rPr>
              <a:t>showNext</a:t>
            </a:r>
            <a:r>
              <a:rPr lang="en-US" dirty="0">
                <a:latin typeface="Calibri"/>
                <a:cs typeface="Calibri"/>
              </a:rPr>
              <a:t>()</a:t>
            </a: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Reduces </a:t>
            </a:r>
            <a:r>
              <a:rPr lang="en-US" dirty="0" err="1">
                <a:latin typeface="Calibri"/>
                <a:ea typeface="Arial" charset="0"/>
                <a:cs typeface="Calibri"/>
              </a:rPr>
              <a:t>numLeft</a:t>
            </a:r>
            <a:r>
              <a:rPr lang="en-US" dirty="0">
                <a:latin typeface="Calibri"/>
                <a:ea typeface="Arial" charset="0"/>
                <a:cs typeface="Calibri"/>
              </a:rPr>
              <a:t> &amp; calls repaint</a:t>
            </a: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The real magic of </a:t>
            </a:r>
            <a:r>
              <a:rPr lang="en-US" dirty="0" err="1">
                <a:latin typeface="Calibri"/>
                <a:ea typeface="Arial" charset="0"/>
                <a:cs typeface="Calibri"/>
              </a:rPr>
              <a:t>showNext</a:t>
            </a:r>
            <a:r>
              <a:rPr lang="en-US" dirty="0">
                <a:latin typeface="Calibri"/>
                <a:ea typeface="Arial" charset="0"/>
                <a:cs typeface="Calibri"/>
              </a:rPr>
              <a:t> happens in the paint method</a:t>
            </a: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If there are no more body parts left to lose, resets person</a:t>
            </a:r>
          </a:p>
          <a:p>
            <a:r>
              <a:rPr lang="en-US" dirty="0">
                <a:latin typeface="Calibri"/>
                <a:cs typeface="Calibri"/>
              </a:rPr>
              <a:t>Reset()</a:t>
            </a: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Resets </a:t>
            </a:r>
            <a:r>
              <a:rPr lang="en-US" dirty="0" err="1">
                <a:latin typeface="Calibri"/>
                <a:ea typeface="Arial" charset="0"/>
                <a:cs typeface="Calibri"/>
              </a:rPr>
              <a:t>numLeft</a:t>
            </a:r>
            <a:r>
              <a:rPr lang="en-US" dirty="0">
                <a:latin typeface="Calibri"/>
                <a:ea typeface="Arial" charset="0"/>
                <a:cs typeface="Calibri"/>
              </a:rPr>
              <a:t> to initial value (= total # of body parts)</a:t>
            </a: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repaints</a:t>
            </a:r>
          </a:p>
        </p:txBody>
      </p:sp>
    </p:spTree>
    <p:extLst>
      <p:ext uri="{BB962C8B-B14F-4D97-AF65-F5344CB8AC3E}">
        <p14:creationId xmlns:p14="http://schemas.microsoft.com/office/powerpoint/2010/main" val="863709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Part B: </a:t>
            </a:r>
            <a:r>
              <a:rPr lang="en-US" dirty="0" err="1">
                <a:latin typeface="Calibri"/>
                <a:cs typeface="Calibri"/>
              </a:rPr>
              <a:t>AlphabetPanel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Calibri"/>
                <a:cs typeface="Calibri"/>
              </a:rPr>
              <a:t>Each letter is a Text </a:t>
            </a:r>
            <a:r>
              <a:rPr lang="en-US" dirty="0" err="1">
                <a:latin typeface="Calibri"/>
                <a:cs typeface="Calibri"/>
              </a:rPr>
              <a:t>JPanel</a:t>
            </a:r>
            <a:r>
              <a:rPr lang="en-US" dirty="0">
                <a:latin typeface="Calibri"/>
                <a:cs typeface="Calibri"/>
              </a:rPr>
              <a:t> which you add to your </a:t>
            </a:r>
            <a:r>
              <a:rPr lang="en-US" dirty="0" err="1">
                <a:latin typeface="Calibri"/>
                <a:cs typeface="Calibri"/>
              </a:rPr>
              <a:t>AlphabetPanel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JPanel</a:t>
            </a:r>
            <a:r>
              <a:rPr lang="en-US" dirty="0">
                <a:latin typeface="Calibri"/>
                <a:cs typeface="Calibri"/>
              </a:rPr>
              <a:t> using </a:t>
            </a:r>
            <a:r>
              <a:rPr lang="en-US" dirty="0" err="1">
                <a:latin typeface="Calibri"/>
                <a:cs typeface="Calibri"/>
              </a:rPr>
              <a:t>this.add</a:t>
            </a:r>
            <a:endParaRPr lang="en-US" dirty="0">
              <a:latin typeface="Calibri"/>
              <a:cs typeface="Calibri"/>
            </a:endParaRP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You should initialize the panel using a character for loop that loops through all the </a:t>
            </a:r>
            <a:r>
              <a:rPr lang="en-US" dirty="0" smtClean="0">
                <a:latin typeface="Calibri"/>
                <a:ea typeface="Arial" charset="0"/>
                <a:cs typeface="Calibri"/>
              </a:rPr>
              <a:t>letters</a:t>
            </a:r>
          </a:p>
          <a:p>
            <a:pPr lvl="1"/>
            <a:r>
              <a:rPr lang="en-US" dirty="0" smtClean="0">
                <a:latin typeface="Calibri"/>
                <a:ea typeface="Arial" charset="0"/>
                <a:cs typeface="Calibri"/>
              </a:rPr>
              <a:t>Remember</a:t>
            </a:r>
            <a:r>
              <a:rPr lang="en-US" dirty="0">
                <a:latin typeface="Calibri"/>
                <a:ea typeface="Arial" charset="0"/>
                <a:cs typeface="Calibri"/>
              </a:rPr>
              <a:t>, each panel is a component</a:t>
            </a:r>
          </a:p>
          <a:p>
            <a:pPr lvl="1"/>
            <a:r>
              <a:rPr lang="en-US" dirty="0" err="1">
                <a:latin typeface="Calibri"/>
                <a:ea typeface="Arial" charset="0"/>
                <a:cs typeface="Calibri"/>
              </a:rPr>
              <a:t>JPanels</a:t>
            </a:r>
            <a:r>
              <a:rPr lang="en-US" dirty="0">
                <a:latin typeface="Calibri"/>
                <a:ea typeface="Arial" charset="0"/>
                <a:cs typeface="Calibri"/>
              </a:rPr>
              <a:t> internally keep all their components in a list</a:t>
            </a:r>
          </a:p>
          <a:p>
            <a:r>
              <a:rPr lang="en-US" dirty="0">
                <a:latin typeface="Calibri"/>
                <a:cs typeface="Calibri"/>
              </a:rPr>
              <a:t>To retrieve a Text </a:t>
            </a:r>
            <a:r>
              <a:rPr lang="en-US" dirty="0" err="1">
                <a:latin typeface="Calibri"/>
                <a:cs typeface="Calibri"/>
              </a:rPr>
              <a:t>JPanel</a:t>
            </a:r>
            <a:r>
              <a:rPr lang="en-US" dirty="0">
                <a:latin typeface="Calibri"/>
                <a:cs typeface="Calibri"/>
              </a:rPr>
              <a:t> (i.e., component), you need to figure out what index it has</a:t>
            </a: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If </a:t>
            </a:r>
            <a:r>
              <a:rPr lang="ja-JP" altLang="en-US" dirty="0">
                <a:latin typeface="Calibri"/>
                <a:ea typeface="Arial" charset="0"/>
                <a:cs typeface="Calibri"/>
              </a:rPr>
              <a:t>‘</a:t>
            </a:r>
            <a:r>
              <a:rPr lang="en-US" dirty="0">
                <a:latin typeface="Calibri"/>
                <a:ea typeface="Arial" charset="0"/>
                <a:cs typeface="Calibri"/>
              </a:rPr>
              <a:t>A</a:t>
            </a:r>
            <a:r>
              <a:rPr lang="ja-JP" altLang="en-US" dirty="0">
                <a:latin typeface="Calibri"/>
                <a:ea typeface="Arial" charset="0"/>
                <a:cs typeface="Calibri"/>
              </a:rPr>
              <a:t>’</a:t>
            </a:r>
            <a:r>
              <a:rPr lang="en-US" dirty="0">
                <a:latin typeface="Calibri"/>
                <a:ea typeface="Arial" charset="0"/>
                <a:cs typeface="Calibri"/>
              </a:rPr>
              <a:t> is the first letter added, it will be at index 0</a:t>
            </a:r>
          </a:p>
          <a:p>
            <a:pPr lvl="1"/>
            <a:r>
              <a:rPr lang="en-US" i="1" u="sng" dirty="0">
                <a:latin typeface="Calibri"/>
                <a:ea typeface="Arial" charset="0"/>
                <a:cs typeface="Calibri"/>
              </a:rPr>
              <a:t>Remember</a:t>
            </a:r>
            <a:r>
              <a:rPr lang="en-US" i="1" dirty="0">
                <a:latin typeface="Calibri"/>
                <a:ea typeface="Arial" charset="0"/>
                <a:cs typeface="Calibri"/>
              </a:rPr>
              <a:t> you can work with letters as if they are numbers</a:t>
            </a:r>
          </a:p>
          <a:p>
            <a:pPr lvl="1"/>
            <a:endParaRPr lang="en-US" dirty="0">
              <a:latin typeface="Calibri"/>
              <a:ea typeface="Arial" charset="0"/>
              <a:cs typeface="Calibri"/>
            </a:endParaRPr>
          </a:p>
        </p:txBody>
      </p:sp>
      <p:pic>
        <p:nvPicPr>
          <p:cNvPr id="29701" name="Content Placeholder 4" descr="Screen shot 2011-12-07 at 6.32.2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62" r="-662" b="89999"/>
          <a:stretch>
            <a:fillRect/>
          </a:stretch>
        </p:blipFill>
        <p:spPr bwMode="auto">
          <a:xfrm>
            <a:off x="57150" y="1066800"/>
            <a:ext cx="90566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33350" y="1676400"/>
            <a:ext cx="8912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latin typeface="Courier New" charset="0"/>
                <a:cs typeface="Courier New" charset="0"/>
              </a:rPr>
              <a:t>0  1  2  3 4  5  6  7 8  9  </a:t>
            </a:r>
            <a:r>
              <a:rPr lang="en-US" sz="1400" dirty="0">
                <a:latin typeface="Courier New" charset="0"/>
                <a:cs typeface="Courier New" charset="0"/>
              </a:rPr>
              <a:t>10 11 12 13  14 15 16 17 18 19  20 21 22 23 24 25</a:t>
            </a:r>
          </a:p>
        </p:txBody>
      </p:sp>
    </p:spTree>
    <p:extLst>
      <p:ext uri="{BB962C8B-B14F-4D97-AF65-F5344CB8AC3E}">
        <p14:creationId xmlns:p14="http://schemas.microsoft.com/office/powerpoint/2010/main" val="50356415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/>
                <a:cs typeface="Calibri"/>
              </a:rPr>
              <a:t>Working with characters like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610600" cy="4267200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Calibri"/>
                <a:cs typeface="Calibri"/>
              </a:rPr>
              <a:t>For example, to get the index of </a:t>
            </a:r>
            <a:r>
              <a:rPr lang="ja-JP" altLang="en-US" sz="2400" dirty="0">
                <a:latin typeface="Calibri"/>
                <a:cs typeface="Calibri"/>
              </a:rPr>
              <a:t>‘</a:t>
            </a:r>
            <a:r>
              <a:rPr lang="en-US" sz="2400" dirty="0">
                <a:latin typeface="Calibri"/>
                <a:cs typeface="Calibri"/>
              </a:rPr>
              <a:t>C</a:t>
            </a:r>
            <a:r>
              <a:rPr lang="ja-JP" altLang="en-US" sz="2400" dirty="0">
                <a:latin typeface="Calibri"/>
                <a:cs typeface="Calibri"/>
              </a:rPr>
              <a:t>’</a:t>
            </a:r>
            <a:r>
              <a:rPr lang="en-US" sz="2400" dirty="0">
                <a:latin typeface="Calibri"/>
                <a:cs typeface="Calibri"/>
              </a:rPr>
              <a:t>, we just need to find how far away it is from </a:t>
            </a:r>
            <a:r>
              <a:rPr lang="ja-JP" altLang="en-US" sz="2400" dirty="0">
                <a:latin typeface="Calibri"/>
                <a:cs typeface="Calibri"/>
              </a:rPr>
              <a:t>‘</a:t>
            </a:r>
            <a:r>
              <a:rPr lang="en-US" sz="2400" dirty="0">
                <a:latin typeface="Calibri"/>
                <a:cs typeface="Calibri"/>
              </a:rPr>
              <a:t>A</a:t>
            </a:r>
            <a:r>
              <a:rPr lang="ja-JP" altLang="en-US" sz="2400" dirty="0">
                <a:latin typeface="Calibri"/>
                <a:cs typeface="Calibri"/>
              </a:rPr>
              <a:t>’</a:t>
            </a:r>
            <a:r>
              <a:rPr lang="en-US" sz="2400" dirty="0">
                <a:latin typeface="Calibri"/>
                <a:cs typeface="Calibri"/>
              </a:rPr>
              <a:t>:</a:t>
            </a:r>
          </a:p>
          <a:p>
            <a:pPr lvl="1"/>
            <a:r>
              <a:rPr lang="ja-JP" altLang="en-US" sz="2000" dirty="0">
                <a:latin typeface="Calibri"/>
                <a:ea typeface="Arial" charset="0"/>
                <a:cs typeface="Calibri"/>
              </a:rPr>
              <a:t>‘</a:t>
            </a:r>
            <a:r>
              <a:rPr lang="en-US" sz="2000" dirty="0">
                <a:latin typeface="Calibri"/>
                <a:ea typeface="Arial" charset="0"/>
                <a:cs typeface="Calibri"/>
              </a:rPr>
              <a:t>A</a:t>
            </a:r>
            <a:r>
              <a:rPr lang="ja-JP" altLang="en-US" sz="2000" dirty="0">
                <a:latin typeface="Calibri"/>
                <a:ea typeface="Arial" charset="0"/>
                <a:cs typeface="Calibri"/>
              </a:rPr>
              <a:t>’</a:t>
            </a:r>
            <a:r>
              <a:rPr lang="en-US" sz="2000" dirty="0">
                <a:latin typeface="Calibri"/>
                <a:ea typeface="Arial" charset="0"/>
                <a:cs typeface="Calibri"/>
              </a:rPr>
              <a:t> = 65</a:t>
            </a:r>
          </a:p>
          <a:p>
            <a:pPr lvl="1"/>
            <a:r>
              <a:rPr lang="ja-JP" altLang="en-US" sz="2000" dirty="0">
                <a:latin typeface="Calibri"/>
                <a:ea typeface="Arial" charset="0"/>
                <a:cs typeface="Calibri"/>
              </a:rPr>
              <a:t>‘</a:t>
            </a:r>
            <a:r>
              <a:rPr lang="en-US" sz="2000" dirty="0">
                <a:latin typeface="Calibri"/>
                <a:ea typeface="Arial" charset="0"/>
                <a:cs typeface="Calibri"/>
              </a:rPr>
              <a:t>C</a:t>
            </a:r>
            <a:r>
              <a:rPr lang="ja-JP" altLang="en-US" sz="2000" dirty="0">
                <a:latin typeface="Calibri"/>
                <a:ea typeface="Arial" charset="0"/>
                <a:cs typeface="Calibri"/>
              </a:rPr>
              <a:t>’</a:t>
            </a:r>
            <a:r>
              <a:rPr lang="en-US" sz="2000" dirty="0">
                <a:latin typeface="Calibri"/>
                <a:ea typeface="Arial" charset="0"/>
                <a:cs typeface="Calibri"/>
              </a:rPr>
              <a:t> = 67</a:t>
            </a:r>
          </a:p>
          <a:p>
            <a:pPr lvl="1"/>
            <a:r>
              <a:rPr lang="ja-JP" altLang="en-US" sz="2000" dirty="0">
                <a:latin typeface="Calibri"/>
                <a:ea typeface="Arial" charset="0"/>
                <a:cs typeface="Calibri"/>
              </a:rPr>
              <a:t>‘</a:t>
            </a:r>
            <a:r>
              <a:rPr lang="en-US" sz="2000" dirty="0">
                <a:latin typeface="Calibri"/>
                <a:ea typeface="Arial" charset="0"/>
                <a:cs typeface="Calibri"/>
              </a:rPr>
              <a:t>C</a:t>
            </a:r>
            <a:r>
              <a:rPr lang="ja-JP" altLang="en-US" sz="2000" dirty="0">
                <a:latin typeface="Calibri"/>
                <a:ea typeface="Arial" charset="0"/>
                <a:cs typeface="Calibri"/>
              </a:rPr>
              <a:t>’</a:t>
            </a:r>
            <a:r>
              <a:rPr lang="en-US" sz="2000" dirty="0">
                <a:latin typeface="Calibri"/>
                <a:ea typeface="Arial" charset="0"/>
                <a:cs typeface="Calibri"/>
              </a:rPr>
              <a:t> – </a:t>
            </a:r>
            <a:r>
              <a:rPr lang="ja-JP" altLang="en-US" sz="2000" dirty="0">
                <a:latin typeface="Calibri"/>
                <a:ea typeface="Arial" charset="0"/>
                <a:cs typeface="Calibri"/>
              </a:rPr>
              <a:t>‘</a:t>
            </a:r>
            <a:r>
              <a:rPr lang="en-US" sz="2000" dirty="0">
                <a:latin typeface="Calibri"/>
                <a:ea typeface="Arial" charset="0"/>
                <a:cs typeface="Calibri"/>
              </a:rPr>
              <a:t>A</a:t>
            </a:r>
            <a:r>
              <a:rPr lang="ja-JP" altLang="en-US" sz="2000" dirty="0">
                <a:latin typeface="Calibri"/>
                <a:ea typeface="Arial" charset="0"/>
                <a:cs typeface="Calibri"/>
              </a:rPr>
              <a:t>’</a:t>
            </a:r>
            <a:r>
              <a:rPr lang="en-US" sz="2000" dirty="0">
                <a:latin typeface="Calibri"/>
                <a:ea typeface="Arial" charset="0"/>
                <a:cs typeface="Calibri"/>
              </a:rPr>
              <a:t> = 2</a:t>
            </a:r>
          </a:p>
          <a:p>
            <a:r>
              <a:rPr lang="en-US" sz="2400" dirty="0">
                <a:latin typeface="Calibri"/>
                <a:cs typeface="Calibri"/>
              </a:rPr>
              <a:t>So, you can figure out where any </a:t>
            </a:r>
            <a:r>
              <a:rPr lang="en-US" sz="2400" dirty="0" smtClean="0">
                <a:latin typeface="Calibri"/>
                <a:cs typeface="Calibri"/>
              </a:rPr>
              <a:t>letter’s </a:t>
            </a:r>
            <a:r>
              <a:rPr lang="en-US" sz="2400" dirty="0">
                <a:latin typeface="Calibri"/>
                <a:cs typeface="Calibri"/>
              </a:rPr>
              <a:t>Text </a:t>
            </a:r>
            <a:r>
              <a:rPr lang="en-US" sz="2400" dirty="0" err="1">
                <a:latin typeface="Calibri"/>
                <a:cs typeface="Calibri"/>
              </a:rPr>
              <a:t>JPanel</a:t>
            </a:r>
            <a:r>
              <a:rPr lang="en-US" sz="2400" dirty="0">
                <a:latin typeface="Calibri"/>
                <a:cs typeface="Calibri"/>
              </a:rPr>
              <a:t> is relative to </a:t>
            </a:r>
            <a:r>
              <a:rPr lang="ja-JP" altLang="en-US" sz="2400" dirty="0">
                <a:latin typeface="Calibri"/>
                <a:cs typeface="Calibri"/>
              </a:rPr>
              <a:t>‘</a:t>
            </a:r>
            <a:r>
              <a:rPr lang="en-US" sz="2400" dirty="0">
                <a:latin typeface="Calibri"/>
                <a:cs typeface="Calibri"/>
              </a:rPr>
              <a:t>A</a:t>
            </a:r>
            <a:r>
              <a:rPr lang="ja-JP" altLang="en-US" sz="2400" dirty="0">
                <a:latin typeface="Calibri"/>
                <a:cs typeface="Calibri"/>
              </a:rPr>
              <a:t>’</a:t>
            </a:r>
            <a:endParaRPr lang="en-US" sz="2400" dirty="0">
              <a:latin typeface="Calibri"/>
              <a:cs typeface="Calibri"/>
            </a:endParaRPr>
          </a:p>
          <a:p>
            <a:r>
              <a:rPr lang="en-US" sz="2400" dirty="0">
                <a:latin typeface="Calibri"/>
                <a:cs typeface="Calibri"/>
              </a:rPr>
              <a:t>For special characters like space, you can either use the literal character (</a:t>
            </a:r>
            <a:r>
              <a:rPr lang="ja-JP" altLang="en-US" sz="2400" dirty="0">
                <a:latin typeface="Calibri"/>
                <a:cs typeface="Calibri"/>
              </a:rPr>
              <a:t>‘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ja-JP" altLang="en-US" sz="2400" dirty="0">
                <a:latin typeface="Calibri"/>
                <a:cs typeface="Calibri"/>
              </a:rPr>
              <a:t>‘</a:t>
            </a:r>
            <a:r>
              <a:rPr lang="en-US" sz="2400" dirty="0">
                <a:latin typeface="Calibri"/>
                <a:cs typeface="Calibri"/>
              </a:rPr>
              <a:t>) or the constant (</a:t>
            </a:r>
            <a:r>
              <a:rPr lang="en-US" sz="2400" dirty="0" err="1">
                <a:latin typeface="Calibri"/>
                <a:cs typeface="Calibri"/>
              </a:rPr>
              <a:t>KeyEvent.</a:t>
            </a:r>
            <a:r>
              <a:rPr lang="en-US" sz="2400" i="1" dirty="0" err="1">
                <a:latin typeface="Calibri"/>
                <a:cs typeface="Calibri"/>
              </a:rPr>
              <a:t>VK_SPACE</a:t>
            </a:r>
            <a:r>
              <a:rPr lang="en-US" sz="2400" i="1" dirty="0">
                <a:latin typeface="Calibri"/>
                <a:cs typeface="Calibri"/>
              </a:rPr>
              <a:t>)</a:t>
            </a:r>
          </a:p>
          <a:p>
            <a:r>
              <a:rPr lang="en-US" sz="2400" dirty="0">
                <a:latin typeface="Calibri"/>
                <a:cs typeface="Calibri"/>
              </a:rPr>
              <a:t>Also check out the Character &amp; String classes for some handy methods</a:t>
            </a:r>
          </a:p>
        </p:txBody>
      </p:sp>
      <p:pic>
        <p:nvPicPr>
          <p:cNvPr id="30725" name="Content Placeholder 4" descr="Screen shot 2011-12-07 at 6.32.2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62" r="-662" b="89999"/>
          <a:stretch>
            <a:fillRect/>
          </a:stretch>
        </p:blipFill>
        <p:spPr bwMode="auto">
          <a:xfrm>
            <a:off x="57150" y="1066800"/>
            <a:ext cx="90566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TextBox 5"/>
          <p:cNvSpPr txBox="1">
            <a:spLocks noChangeArrowheads="1"/>
          </p:cNvSpPr>
          <p:nvPr/>
        </p:nvSpPr>
        <p:spPr bwMode="auto">
          <a:xfrm>
            <a:off x="133350" y="1676400"/>
            <a:ext cx="8912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latin typeface="Courier New" charset="0"/>
                <a:cs typeface="Courier New" charset="0"/>
              </a:rPr>
              <a:t>0  1  2  3 4  5  6  7 8  9  </a:t>
            </a:r>
            <a:r>
              <a:rPr lang="en-US" sz="1400" dirty="0">
                <a:latin typeface="Courier New" charset="0"/>
                <a:cs typeface="Courier New" charset="0"/>
              </a:rPr>
              <a:t>10 11 12 13  14 15 16 17 18 19  20 21 22 23 24 25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41626" y="2984500"/>
            <a:ext cx="5721350" cy="830997"/>
          </a:xfrm>
          <a:prstGeom prst="rect">
            <a:avLst/>
          </a:prstGeom>
          <a:solidFill>
            <a:srgbClr val="FEB783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Calibri"/>
                <a:cs typeface="Calibri"/>
              </a:rPr>
              <a:t>Want to know more about what you can do with </a:t>
            </a:r>
            <a:r>
              <a:rPr lang="en-US" sz="2400" dirty="0" err="1">
                <a:latin typeface="Calibri"/>
                <a:cs typeface="Calibri"/>
              </a:rPr>
              <a:t>KeyEvent</a:t>
            </a:r>
            <a:r>
              <a:rPr lang="en-US" sz="2400" dirty="0">
                <a:latin typeface="Calibri"/>
                <a:cs typeface="Calibri"/>
              </a:rPr>
              <a:t> &amp; it’s constants? Google it!</a:t>
            </a:r>
          </a:p>
        </p:txBody>
      </p:sp>
    </p:spTree>
    <p:extLst>
      <p:ext uri="{BB962C8B-B14F-4D97-AF65-F5344CB8AC3E}">
        <p14:creationId xmlns:p14="http://schemas.microsoft.com/office/powerpoint/2010/main" val="388682228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4953000" y="1066800"/>
            <a:ext cx="3962400" cy="5334000"/>
          </a:xfrm>
        </p:spPr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latin typeface="Times New Roman" charset="0"/>
                <a:cs typeface="Arial" charset="0"/>
              </a:rPr>
              <a:t>Copyright © 2012 Pearson Education, Inc.</a:t>
            </a:r>
          </a:p>
        </p:txBody>
      </p:sp>
      <p:sp>
        <p:nvSpPr>
          <p:cNvPr id="31748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990600"/>
          </a:xfrm>
        </p:spPr>
        <p:txBody>
          <a:bodyPr/>
          <a:lstStyle/>
          <a:p>
            <a:r>
              <a:rPr lang="en-US" sz="2800" dirty="0">
                <a:latin typeface="Calibri"/>
                <a:cs typeface="Calibri"/>
              </a:rPr>
              <a:t>Don</a:t>
            </a:r>
            <a:r>
              <a:rPr lang="ja-JP" altLang="en-US" sz="2800" dirty="0">
                <a:latin typeface="Calibri"/>
                <a:cs typeface="Calibri"/>
              </a:rPr>
              <a:t>’</a:t>
            </a:r>
            <a:r>
              <a:rPr lang="en-US" sz="2800" dirty="0">
                <a:latin typeface="Calibri"/>
                <a:cs typeface="Calibri"/>
              </a:rPr>
              <a:t>t know how to work with </a:t>
            </a:r>
            <a:r>
              <a:rPr lang="en-US" sz="2800" dirty="0" err="1">
                <a:latin typeface="Calibri"/>
                <a:cs typeface="Calibri"/>
              </a:rPr>
              <a:t>JPanel</a:t>
            </a:r>
            <a:r>
              <a:rPr lang="en-US" sz="2800" dirty="0">
                <a:latin typeface="Calibri"/>
                <a:cs typeface="Calibri"/>
              </a:rPr>
              <a:t> components?</a:t>
            </a:r>
            <a:br>
              <a:rPr lang="en-US" sz="2800" dirty="0">
                <a:latin typeface="Calibri"/>
                <a:cs typeface="Calibri"/>
              </a:rPr>
            </a:br>
            <a:r>
              <a:rPr lang="en-US" sz="2800" i="1" dirty="0">
                <a:latin typeface="Calibri"/>
                <a:cs typeface="Calibri"/>
              </a:rPr>
              <a:t>Start typing!</a:t>
            </a:r>
            <a:r>
              <a:rPr lang="en-US" sz="2800" b="1" i="1" dirty="0">
                <a:latin typeface="Calibri"/>
                <a:cs typeface="Calibri"/>
              </a:rPr>
              <a:t> </a:t>
            </a:r>
            <a:r>
              <a:rPr lang="en-US" sz="2800" b="1" u="sng" dirty="0">
                <a:latin typeface="Calibri"/>
                <a:cs typeface="Calibri"/>
              </a:rPr>
              <a:t>or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google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b="1" u="sng" dirty="0">
                <a:latin typeface="Calibri"/>
                <a:cs typeface="Calibri"/>
              </a:rPr>
              <a:t>or</a:t>
            </a:r>
            <a:r>
              <a:rPr lang="en-US" sz="2800" dirty="0">
                <a:latin typeface="Calibri"/>
                <a:cs typeface="Calibri"/>
              </a:rPr>
              <a:t> check the </a:t>
            </a:r>
            <a:r>
              <a:rPr lang="en-US" sz="2800" dirty="0" smtClean="0">
                <a:latin typeface="Calibri"/>
                <a:cs typeface="Calibri"/>
              </a:rPr>
              <a:t>textbooks</a:t>
            </a:r>
            <a:endParaRPr lang="en-US" sz="2800" b="1" u="sng" dirty="0">
              <a:latin typeface="Calibri"/>
              <a:cs typeface="Calibri"/>
            </a:endParaRPr>
          </a:p>
        </p:txBody>
      </p:sp>
      <p:pic>
        <p:nvPicPr>
          <p:cNvPr id="31749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990600"/>
            <a:ext cx="84201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8600" y="5867400"/>
            <a:ext cx="7921625" cy="646113"/>
          </a:xfrm>
          <a:prstGeom prst="rect">
            <a:avLst/>
          </a:prstGeom>
          <a:solidFill>
            <a:srgbClr val="FEB783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Or try: </a:t>
            </a:r>
            <a:r>
              <a:rPr lang="en-US" dirty="0">
                <a:hlinkClick r:id="rId4"/>
              </a:rPr>
              <a:t>http://docs.oracle.com/javase/tutorial/uiswing/components/panel.html</a:t>
            </a:r>
            <a:endParaRPr lang="en-US" dirty="0"/>
          </a:p>
          <a:p>
            <a:pPr>
              <a:defRPr/>
            </a:pPr>
            <a:r>
              <a:rPr lang="en-US" dirty="0"/>
              <a:t>(first “How To” tutorial link listed when </a:t>
            </a:r>
            <a:r>
              <a:rPr lang="en-US" dirty="0" err="1"/>
              <a:t>googling</a:t>
            </a:r>
            <a:r>
              <a:rPr lang="en-US" dirty="0"/>
              <a:t> for Java </a:t>
            </a:r>
            <a:r>
              <a:rPr lang="en-US" dirty="0" err="1"/>
              <a:t>JPanel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2200383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4953000" y="1066800"/>
            <a:ext cx="3962400" cy="5334000"/>
          </a:xfrm>
        </p:spPr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latin typeface="Times New Roman" charset="0"/>
                <a:cs typeface="Arial" charset="0"/>
              </a:rPr>
              <a:t>Copyright © 2012 Pearson Education, Inc.</a:t>
            </a:r>
          </a:p>
        </p:txBody>
      </p:sp>
      <p:pic>
        <p:nvPicPr>
          <p:cNvPr id="33796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58800"/>
            <a:ext cx="8750300" cy="629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558800"/>
          </a:xfrm>
        </p:spPr>
        <p:txBody>
          <a:bodyPr/>
          <a:lstStyle/>
          <a:p>
            <a:r>
              <a:rPr lang="en-US" sz="2800" dirty="0" smtClean="0">
                <a:latin typeface="Calibri"/>
                <a:cs typeface="Calibri"/>
              </a:rPr>
              <a:t>Don’t </a:t>
            </a:r>
            <a:r>
              <a:rPr lang="en-US" sz="2800" dirty="0">
                <a:latin typeface="Calibri"/>
                <a:cs typeface="Calibri"/>
              </a:rPr>
              <a:t>know how to work with </a:t>
            </a:r>
            <a:r>
              <a:rPr lang="en-US" sz="2800" dirty="0" err="1">
                <a:latin typeface="Calibri"/>
                <a:cs typeface="Calibri"/>
              </a:rPr>
              <a:t>JPanel</a:t>
            </a:r>
            <a:r>
              <a:rPr lang="en-US" sz="2800" dirty="0">
                <a:latin typeface="Calibri"/>
                <a:cs typeface="Calibri"/>
              </a:rPr>
              <a:t> components?</a:t>
            </a:r>
          </a:p>
        </p:txBody>
      </p:sp>
    </p:spTree>
    <p:extLst>
      <p:ext uri="{BB962C8B-B14F-4D97-AF65-F5344CB8AC3E}">
        <p14:creationId xmlns:p14="http://schemas.microsoft.com/office/powerpoint/2010/main" val="107790717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</a:t>
            </a:r>
          </a:p>
        </p:txBody>
      </p:sp>
      <p:pic>
        <p:nvPicPr>
          <p:cNvPr id="34819" name="Picture 6" descr="HangmanGameUMLOnly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3863"/>
            <a:ext cx="9144000" cy="651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Title 1"/>
          <p:cNvSpPr>
            <a:spLocks noGrp="1"/>
          </p:cNvSpPr>
          <p:nvPr>
            <p:ph type="title"/>
          </p:nvPr>
        </p:nvSpPr>
        <p:spPr>
          <a:xfrm>
            <a:off x="228600" y="-95250"/>
            <a:ext cx="8686800" cy="639763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Calibri"/>
                <a:cs typeface="Calibri"/>
              </a:rPr>
              <a:t>Part C: </a:t>
            </a:r>
            <a:r>
              <a:rPr lang="en-US" sz="3600" dirty="0" err="1">
                <a:latin typeface="Calibri"/>
                <a:cs typeface="Calibri"/>
              </a:rPr>
              <a:t>GuessPhrasePanel</a:t>
            </a:r>
            <a:endParaRPr lang="en-US" sz="3600" dirty="0">
              <a:latin typeface="Calibri"/>
              <a:cs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219200"/>
            <a:ext cx="2362200" cy="2590800"/>
          </a:xfrm>
          <a:prstGeom prst="rect">
            <a:avLst/>
          </a:prstGeom>
          <a:solidFill>
            <a:schemeClr val="tx1">
              <a:lumMod val="50000"/>
              <a:lumOff val="50000"/>
              <a:alpha val="3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1676400"/>
            <a:ext cx="3200400" cy="3429000"/>
          </a:xfrm>
          <a:prstGeom prst="rect">
            <a:avLst/>
          </a:prstGeom>
          <a:solidFill>
            <a:schemeClr val="tx1">
              <a:lumMod val="50000"/>
              <a:lumOff val="50000"/>
              <a:alpha val="3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971800" y="533400"/>
            <a:ext cx="2514600" cy="1752600"/>
          </a:xfrm>
          <a:prstGeom prst="rect">
            <a:avLst/>
          </a:prstGeom>
          <a:solidFill>
            <a:schemeClr val="tx1">
              <a:lumMod val="50000"/>
              <a:lumOff val="50000"/>
              <a:alpha val="3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895600" y="5410200"/>
            <a:ext cx="6016625" cy="1200150"/>
          </a:xfrm>
          <a:prstGeom prst="rect">
            <a:avLst/>
          </a:prstGeom>
          <a:solidFill>
            <a:srgbClr val="FEB783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You will also need to access letters in your </a:t>
            </a:r>
            <a:r>
              <a:rPr lang="en-US" sz="2400" dirty="0" err="1"/>
              <a:t>GuessPhrasePanel</a:t>
            </a:r>
            <a:r>
              <a:rPr lang="en-US" sz="2400" dirty="0"/>
              <a:t>, similar to your </a:t>
            </a:r>
            <a:r>
              <a:rPr lang="en-US" sz="2400" dirty="0" err="1"/>
              <a:t>AlphabetPanel</a:t>
            </a:r>
            <a:r>
              <a:rPr lang="en-US" sz="2400" dirty="0"/>
              <a:t> (although not the same)</a:t>
            </a:r>
          </a:p>
        </p:txBody>
      </p:sp>
    </p:spTree>
    <p:extLst>
      <p:ext uri="{BB962C8B-B14F-4D97-AF65-F5344CB8AC3E}">
        <p14:creationId xmlns:p14="http://schemas.microsoft.com/office/powerpoint/2010/main" val="51358361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3434</TotalTime>
  <Words>3123</Words>
  <Application>Microsoft Macintosh PowerPoint</Application>
  <PresentationFormat>On-screen Show (4:3)</PresentationFormat>
  <Paragraphs>367</Paragraphs>
  <Slides>28</Slides>
  <Notes>17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Project 1</vt:lpstr>
      <vt:lpstr>Hangman Game Project Overview</vt:lpstr>
      <vt:lpstr>PowerPoint Presentation</vt:lpstr>
      <vt:lpstr>Part A: Person</vt:lpstr>
      <vt:lpstr>Part B: AlphabetPanel</vt:lpstr>
      <vt:lpstr>Working with characters like numbers</vt:lpstr>
      <vt:lpstr>Don’t know how to work with JPanel components? Start typing! or google or check the textbooks</vt:lpstr>
      <vt:lpstr>Don’t know how to work with JPanel components?</vt:lpstr>
      <vt:lpstr>Part C: GuessPhrasePanel</vt:lpstr>
      <vt:lpstr>Getting input</vt:lpstr>
      <vt:lpstr>Reading Input</vt:lpstr>
      <vt:lpstr>PowerPoint Presentation</vt:lpstr>
      <vt:lpstr>PowerPoint Presentation</vt:lpstr>
      <vt:lpstr>Input Tokens</vt:lpstr>
      <vt:lpstr>PowerPoint Presentation</vt:lpstr>
      <vt:lpstr>PowerPoint Presentation</vt:lpstr>
      <vt:lpstr>PowerPoint Presentation</vt:lpstr>
      <vt:lpstr>File I/O</vt:lpstr>
      <vt:lpstr>Java Loop templates</vt:lpstr>
      <vt:lpstr>PowerPoint Presentation</vt:lpstr>
      <vt:lpstr>PowerPoint Presentation</vt:lpstr>
      <vt:lpstr>Random</vt:lpstr>
      <vt:lpstr>The Random Class</vt:lpstr>
      <vt:lpstr>PowerPoint Presentation</vt:lpstr>
      <vt:lpstr>PowerPoint Presentation</vt:lpstr>
      <vt:lpstr>Examples – code to outcome</vt:lpstr>
      <vt:lpstr>Examples – outcome to code</vt:lpstr>
      <vt:lpstr>Practice Loops &amp; File IO (Scanner)</vt:lpstr>
    </vt:vector>
  </TitlesOfParts>
  <Company>Montclair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CSCI350:  Net-centric Computing </dc:title>
  <dc:creator>Emily Hill</dc:creator>
  <cp:lastModifiedBy>Emily Hill</cp:lastModifiedBy>
  <cp:revision>121</cp:revision>
  <dcterms:created xsi:type="dcterms:W3CDTF">2014-09-01T19:57:09Z</dcterms:created>
  <dcterms:modified xsi:type="dcterms:W3CDTF">2015-03-29T23:04:19Z</dcterms:modified>
</cp:coreProperties>
</file>